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9"/>
  </p:notesMasterIdLst>
  <p:sldIdLst>
    <p:sldId id="474" r:id="rId5"/>
    <p:sldId id="473" r:id="rId6"/>
    <p:sldId id="475" r:id="rId7"/>
    <p:sldId id="476" r:id="rId8"/>
    <p:sldId id="477" r:id="rId9"/>
    <p:sldId id="478" r:id="rId10"/>
    <p:sldId id="479" r:id="rId11"/>
    <p:sldId id="480" r:id="rId12"/>
    <p:sldId id="481" r:id="rId13"/>
    <p:sldId id="482" r:id="rId14"/>
    <p:sldId id="483" r:id="rId15"/>
    <p:sldId id="485" r:id="rId16"/>
    <p:sldId id="486" r:id="rId17"/>
    <p:sldId id="487" r:id="rId18"/>
    <p:sldId id="488" r:id="rId19"/>
    <p:sldId id="489" r:id="rId20"/>
    <p:sldId id="490" r:id="rId21"/>
    <p:sldId id="405" r:id="rId22"/>
    <p:sldId id="413" r:id="rId23"/>
    <p:sldId id="408" r:id="rId24"/>
    <p:sldId id="412" r:id="rId25"/>
    <p:sldId id="414" r:id="rId26"/>
    <p:sldId id="434" r:id="rId27"/>
    <p:sldId id="415" r:id="rId28"/>
    <p:sldId id="416" r:id="rId29"/>
    <p:sldId id="433" r:id="rId30"/>
    <p:sldId id="432" r:id="rId31"/>
    <p:sldId id="435" r:id="rId32"/>
    <p:sldId id="436" r:id="rId33"/>
    <p:sldId id="422" r:id="rId34"/>
    <p:sldId id="410" r:id="rId35"/>
    <p:sldId id="431" r:id="rId36"/>
    <p:sldId id="462" r:id="rId37"/>
    <p:sldId id="457" r:id="rId38"/>
    <p:sldId id="445" r:id="rId39"/>
    <p:sldId id="450" r:id="rId40"/>
    <p:sldId id="448" r:id="rId41"/>
    <p:sldId id="449" r:id="rId42"/>
    <p:sldId id="460" r:id="rId43"/>
    <p:sldId id="470" r:id="rId44"/>
    <p:sldId id="472" r:id="rId45"/>
    <p:sldId id="491" r:id="rId46"/>
    <p:sldId id="492" r:id="rId47"/>
    <p:sldId id="49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E2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89238-E8B6-49F3-88C0-067E0DAA75BF}" v="36" dt="2025-07-23T19:18:57.153"/>
    <p1510:client id="{4435AFDA-79D5-4835-B594-A76B15436D87}" v="60" dt="2025-07-23T16:29:20.125"/>
    <p1510:client id="{59BEC5A6-D5B6-461B-969B-1500866CAA7E}" v="7" dt="2025-07-23T18:27:45.656"/>
    <p1510:client id="{A44794A9-1E76-45FE-99B9-26A450AA1425}" v="7" dt="2025-07-23T18:25:30.700"/>
    <p1510:client id="{B549DADA-473E-4B15-A9CE-E6B6A0F1C0BA}" v="54" dt="2025-07-23T14:38:28.311"/>
    <p1510:client id="{DF165B09-A0C3-4249-BEED-2EC8AEE319F6}" v="189" dt="2025-07-23T15:42:31.208"/>
    <p1510:client id="{E2B5D014-4651-46DB-AC0A-3732C7918557}" v="243" dt="2025-07-23T15:57:51.902"/>
    <p1510:client id="{F8C97531-CC77-4D0E-BE4E-FAB1C4641ED3}" v="11" dt="2025-07-23T16:02:17.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68644" autoAdjust="0"/>
  </p:normalViewPr>
  <p:slideViewPr>
    <p:cSldViewPr snapToGrid="0">
      <p:cViewPr varScale="1">
        <p:scale>
          <a:sx n="76" d="100"/>
          <a:sy n="76" d="100"/>
        </p:scale>
        <p:origin x="153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9648C-0DA7-4A42-BFC8-7231A7019978}"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B4CB6D-6589-4F8F-B79C-FF64933C0CDE}" type="slidenum">
              <a:rPr lang="en-US" smtClean="0"/>
              <a:t>‹#›</a:t>
            </a:fld>
            <a:endParaRPr lang="en-US"/>
          </a:p>
        </p:txBody>
      </p:sp>
    </p:spTree>
    <p:extLst>
      <p:ext uri="{BB962C8B-B14F-4D97-AF65-F5344CB8AC3E}">
        <p14:creationId xmlns:p14="http://schemas.microsoft.com/office/powerpoint/2010/main" val="2846980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VGCS@inceptia.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bookbundle.program.uconn.edu/"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conn.edu/content/uploads/sites/12/2023/01/WritingCenter-Wtby-MakeAppt.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35E7F0DC-5DD7-112E-FA81-47374B43A11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EF2C290E-9C86-A1D2-CEDF-CA52B1703A45}"/>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ndParaRPr>
          </a:p>
        </p:txBody>
      </p:sp>
      <p:sp>
        <p:nvSpPr>
          <p:cNvPr id="5124" name="Slide Number Placeholder 3">
            <a:extLst>
              <a:ext uri="{FF2B5EF4-FFF2-40B4-BE49-F238E27FC236}">
                <a16:creationId xmlns:a16="http://schemas.microsoft.com/office/drawing/2014/main" id="{059C2F67-29BD-9E3A-FC15-D61382751D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96D6ADE-F1E8-4764-AFD0-4315253C6325}" type="slidenum">
              <a:rPr altLang="en-US">
                <a:solidFill>
                  <a:srgbClr val="000000"/>
                </a:solidFill>
                <a:latin typeface="Calibri" panose="020F0502020204030204" pitchFamily="34" charset="0"/>
              </a:rPr>
              <a:pPr fontAlgn="base">
                <a:spcBef>
                  <a:spcPct val="0"/>
                </a:spcBef>
                <a:spcAft>
                  <a:spcPct val="0"/>
                </a:spcAft>
              </a:pPr>
              <a:t>3</a:t>
            </a:fld>
            <a:endParaRPr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ADF3708-E228-4D7A-A39B-348C9DF4D476}"/>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20D2D185-169B-6843-A247-31F9EF718BB9}"/>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ndParaRPr>
          </a:p>
        </p:txBody>
      </p:sp>
      <p:sp>
        <p:nvSpPr>
          <p:cNvPr id="25604" name="Slide Number Placeholder 3">
            <a:extLst>
              <a:ext uri="{FF2B5EF4-FFF2-40B4-BE49-F238E27FC236}">
                <a16:creationId xmlns:a16="http://schemas.microsoft.com/office/drawing/2014/main" id="{0E00048B-6F4E-20AF-216C-CC6F2E576F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34B6947-0AC2-445B-98D0-C849DADE9E28}" type="slidenum">
              <a:rPr altLang="en-US">
                <a:solidFill>
                  <a:srgbClr val="000000"/>
                </a:solidFill>
                <a:latin typeface="Calibri" panose="020F0502020204030204" pitchFamily="34" charset="0"/>
              </a:rPr>
              <a:pPr fontAlgn="base">
                <a:spcBef>
                  <a:spcPct val="0"/>
                </a:spcBef>
                <a:spcAft>
                  <a:spcPct val="0"/>
                </a:spcAft>
              </a:pPr>
              <a:t>12</a:t>
            </a:fld>
            <a:endParaRPr altLang="en-US">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2A00833-BE48-A25B-4EBC-5C456597A9C8}"/>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CE390A85-ED40-FDEE-2EB5-BFCCE9D6617F}"/>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altLang="en-US">
                <a:latin typeface="Calibri" panose="020F0502020204030204" pitchFamily="34" charset="0"/>
              </a:rPr>
              <a:t>Jenna</a:t>
            </a:r>
          </a:p>
        </p:txBody>
      </p:sp>
      <p:sp>
        <p:nvSpPr>
          <p:cNvPr id="27652" name="Slide Number Placeholder 3">
            <a:extLst>
              <a:ext uri="{FF2B5EF4-FFF2-40B4-BE49-F238E27FC236}">
                <a16:creationId xmlns:a16="http://schemas.microsoft.com/office/drawing/2014/main" id="{09D27298-A34F-21CB-7B32-12311B791F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7DD17D6E-39F1-44F0-ABCA-2D56C34E154B}" type="slidenum">
              <a:rPr altLang="en-US">
                <a:solidFill>
                  <a:srgbClr val="000000"/>
                </a:solidFill>
                <a:latin typeface="Calibri" panose="020F0502020204030204" pitchFamily="34" charset="0"/>
              </a:rPr>
              <a:pPr fontAlgn="base">
                <a:spcBef>
                  <a:spcPct val="0"/>
                </a:spcBef>
                <a:spcAft>
                  <a:spcPct val="0"/>
                </a:spcAft>
              </a:pPr>
              <a:t>13</a:t>
            </a:fld>
            <a:endParaRPr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E4C19E0-1B21-90F8-F6DE-10105246ADD3}"/>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BB8BF08C-325F-4187-26EA-0CF8A0282276}"/>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ndParaRPr>
          </a:p>
        </p:txBody>
      </p:sp>
      <p:sp>
        <p:nvSpPr>
          <p:cNvPr id="29700" name="Slide Number Placeholder 3">
            <a:extLst>
              <a:ext uri="{FF2B5EF4-FFF2-40B4-BE49-F238E27FC236}">
                <a16:creationId xmlns:a16="http://schemas.microsoft.com/office/drawing/2014/main" id="{5F2FDF0B-D392-302B-FA46-6F67499ACD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30BEFE7-2D3A-45AC-BF02-8AD4CC4F835A}" type="slidenum">
              <a:rPr altLang="en-US">
                <a:solidFill>
                  <a:srgbClr val="000000"/>
                </a:solidFill>
                <a:latin typeface="Calibri" panose="020F0502020204030204" pitchFamily="34" charset="0"/>
              </a:rPr>
              <a:pPr fontAlgn="base">
                <a:spcBef>
                  <a:spcPct val="0"/>
                </a:spcBef>
                <a:spcAft>
                  <a:spcPct val="0"/>
                </a:spcAft>
              </a:pPr>
              <a:t>14</a:t>
            </a:fld>
            <a:endParaRPr altLang="en-US">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F137FE2-05A2-5CD5-2384-4F69106E749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C8069C12-1184-714C-7487-79E37A1D6E5B}"/>
              </a:ext>
            </a:extLst>
          </p:cNvPr>
          <p:cNvSpPr txBox="1">
            <a:spLocks noGrp="1"/>
          </p:cNvSpPr>
          <p:nvPr>
            <p:ph type="body" sz="quarter" idx="1"/>
          </p:nvPr>
        </p:nvSpPr>
        <p:spPr/>
        <p:txBody>
          <a:bodyPr/>
          <a:lstStyle/>
          <a:p>
            <a:pPr eaLnBrk="1" fontAlgn="auto">
              <a:lnSpc>
                <a:spcPct val="120000"/>
              </a:lnSpc>
              <a:spcBef>
                <a:spcPts val="610"/>
              </a:spcBef>
              <a:spcAft>
                <a:spcPts val="0"/>
              </a:spcAft>
              <a:defRPr/>
            </a:pPr>
            <a:r>
              <a:rPr sz="1100" b="1" cap="all"/>
              <a:t>3. </a:t>
            </a:r>
          </a:p>
          <a:p>
            <a:pPr eaLnBrk="1" fontAlgn="auto">
              <a:lnSpc>
                <a:spcPct val="120000"/>
              </a:lnSpc>
              <a:spcBef>
                <a:spcPts val="610"/>
              </a:spcBef>
              <a:spcAft>
                <a:spcPts val="0"/>
              </a:spcAft>
              <a:defRPr/>
            </a:pPr>
            <a:r>
              <a:rPr sz="1100"/>
              <a:t>Calculus I and General Chemistry I </a:t>
            </a:r>
          </a:p>
          <a:p>
            <a:pPr eaLnBrk="1" fontAlgn="auto">
              <a:lnSpc>
                <a:spcPct val="120000"/>
              </a:lnSpc>
              <a:spcBef>
                <a:spcPts val="610"/>
              </a:spcBef>
              <a:spcAft>
                <a:spcPts val="0"/>
              </a:spcAft>
              <a:defRPr/>
            </a:pPr>
            <a:r>
              <a:rPr sz="1100"/>
              <a:t>Information builds on information. ~2-3 hours of study time </a:t>
            </a:r>
            <a:r>
              <a:rPr sz="1100" b="1"/>
              <a:t>per week per credit</a:t>
            </a:r>
            <a:r>
              <a:rPr sz="1100"/>
              <a:t>. Calculus/Chemistry are 4 credits = 12 HOURS of studying </a:t>
            </a:r>
            <a:r>
              <a:rPr sz="1100" b="1"/>
              <a:t>outside</a:t>
            </a:r>
            <a:r>
              <a:rPr sz="1100"/>
              <a:t> of class per week!</a:t>
            </a:r>
          </a:p>
          <a:p>
            <a:pPr eaLnBrk="1" fontAlgn="auto">
              <a:lnSpc>
                <a:spcPct val="120000"/>
              </a:lnSpc>
              <a:spcBef>
                <a:spcPts val="610"/>
              </a:spcBef>
              <a:spcAft>
                <a:spcPts val="0"/>
              </a:spcAft>
              <a:defRPr/>
            </a:pPr>
            <a:r>
              <a:rPr sz="1100"/>
              <a:t>We have a tutoring center, a writing center, an Academic Achievement Center, our faculty hold office hours – but these supports only work if students </a:t>
            </a:r>
            <a:r>
              <a:rPr sz="1100" b="1"/>
              <a:t>use them</a:t>
            </a:r>
            <a:r>
              <a:rPr sz="1100"/>
              <a:t>. </a:t>
            </a:r>
          </a:p>
          <a:p>
            <a:pPr eaLnBrk="1" fontAlgn="auto">
              <a:lnSpc>
                <a:spcPct val="120000"/>
              </a:lnSpc>
              <a:spcBef>
                <a:spcPts val="610"/>
              </a:spcBef>
              <a:spcAft>
                <a:spcPts val="0"/>
              </a:spcAft>
              <a:defRPr/>
            </a:pPr>
            <a:r>
              <a:rPr sz="1100" b="1" cap="all"/>
              <a:t>4. </a:t>
            </a:r>
          </a:p>
          <a:p>
            <a:pPr eaLnBrk="1" fontAlgn="auto">
              <a:lnSpc>
                <a:spcPct val="120000"/>
              </a:lnSpc>
              <a:spcBef>
                <a:spcPts val="610"/>
              </a:spcBef>
              <a:spcAft>
                <a:spcPts val="0"/>
              </a:spcAft>
              <a:defRPr/>
            </a:pPr>
            <a:r>
              <a:rPr sz="1100"/>
              <a:t>UConn Waterbury Students have a lot to balance! Successful students are the ones who learn how to prioritize and how to manage their time</a:t>
            </a:r>
          </a:p>
          <a:p>
            <a:pPr eaLnBrk="1" fontAlgn="auto">
              <a:lnSpc>
                <a:spcPct val="120000"/>
              </a:lnSpc>
              <a:spcBef>
                <a:spcPts val="610"/>
              </a:spcBef>
              <a:spcAft>
                <a:spcPts val="0"/>
              </a:spcAft>
              <a:defRPr/>
            </a:pPr>
            <a:r>
              <a:rPr sz="1100"/>
              <a:t>Students need </a:t>
            </a:r>
            <a:r>
              <a:rPr sz="1100" b="1" cap="all"/>
              <a:t>your help </a:t>
            </a:r>
            <a:r>
              <a:rPr sz="1100"/>
              <a:t>when it comes to PRIORITIZING. They will ALWAYS pick their JOB and their FAMILY over their ACADEMICS.  It’s also where they often feel SUCCESSFUL </a:t>
            </a:r>
          </a:p>
          <a:p>
            <a:pPr eaLnBrk="1" fontAlgn="auto">
              <a:lnSpc>
                <a:spcPct val="120000"/>
              </a:lnSpc>
              <a:spcBef>
                <a:spcPts val="610"/>
              </a:spcBef>
              <a:spcAft>
                <a:spcPts val="0"/>
              </a:spcAft>
              <a:defRPr/>
            </a:pPr>
            <a:r>
              <a:rPr sz="1100"/>
              <a:t>They want you to be proud of them – which means they may not tell you when things go sideways. </a:t>
            </a:r>
          </a:p>
          <a:p>
            <a:pPr eaLnBrk="1" fontAlgn="auto">
              <a:spcBef>
                <a:spcPts val="0"/>
              </a:spcBef>
              <a:spcAft>
                <a:spcPts val="0"/>
              </a:spcAft>
              <a:defRPr/>
            </a:pPr>
            <a:endParaRPr sz="1100"/>
          </a:p>
        </p:txBody>
      </p:sp>
      <p:sp>
        <p:nvSpPr>
          <p:cNvPr id="31748" name="Slide Number Placeholder 3">
            <a:extLst>
              <a:ext uri="{FF2B5EF4-FFF2-40B4-BE49-F238E27FC236}">
                <a16:creationId xmlns:a16="http://schemas.microsoft.com/office/drawing/2014/main" id="{BB5DE46E-29CA-0090-A061-B80D0F82DA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B901B77-1F97-4A23-B806-C547402F65CC}" type="slidenum">
              <a:rPr altLang="en-US">
                <a:solidFill>
                  <a:srgbClr val="000000"/>
                </a:solidFill>
                <a:latin typeface="Calibri" panose="020F0502020204030204" pitchFamily="34" charset="0"/>
              </a:rPr>
              <a:pPr fontAlgn="base">
                <a:spcBef>
                  <a:spcPct val="0"/>
                </a:spcBef>
                <a:spcAft>
                  <a:spcPct val="0"/>
                </a:spcAft>
              </a:pPr>
              <a:t>15</a:t>
            </a:fld>
            <a:endParaRPr altLang="en-US">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D9D5EC1-67D3-5870-CFDC-0CCD688BDB0E}"/>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E6F02F6B-7311-2CD3-7F3B-C76438D01443}"/>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ndParaRPr>
          </a:p>
        </p:txBody>
      </p:sp>
      <p:sp>
        <p:nvSpPr>
          <p:cNvPr id="33796" name="Slide Number Placeholder 3">
            <a:extLst>
              <a:ext uri="{FF2B5EF4-FFF2-40B4-BE49-F238E27FC236}">
                <a16:creationId xmlns:a16="http://schemas.microsoft.com/office/drawing/2014/main" id="{39E16366-4E19-6F43-447C-F19F2FAA94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C0FE599D-92A5-4690-AD7C-67797F9199D4}" type="slidenum">
              <a:rPr altLang="en-US">
                <a:solidFill>
                  <a:srgbClr val="000000"/>
                </a:solidFill>
                <a:latin typeface="Calibri" panose="020F0502020204030204" pitchFamily="34" charset="0"/>
              </a:rPr>
              <a:pPr fontAlgn="base">
                <a:spcBef>
                  <a:spcPct val="0"/>
                </a:spcBef>
                <a:spcAft>
                  <a:spcPct val="0"/>
                </a:spcAft>
              </a:pPr>
              <a:t>16</a:t>
            </a:fld>
            <a:endParaRPr altLang="en-US">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US" sz="1400" dirty="0">
                <a:solidFill>
                  <a:srgbClr val="000000"/>
                </a:solidFill>
                <a:cs typeface="Times New Roman"/>
              </a:rPr>
              <a:t> Hello, my name is ________________.  I'm a _____________  at One Stop Services and I will be the presenter today.</a:t>
            </a:r>
          </a:p>
          <a:p>
            <a:pPr>
              <a:buFont typeface="Arial" panose="020B0604020202020204" pitchFamily="34" charset="0"/>
              <a:buChar char="•"/>
            </a:pPr>
            <a:endParaRPr lang="en-US" sz="1400" dirty="0">
              <a:solidFill>
                <a:srgbClr val="000000"/>
              </a:solidFill>
              <a:cs typeface="Times New Roman"/>
            </a:endParaRPr>
          </a:p>
          <a:p>
            <a:pPr algn="l">
              <a:buFont typeface="Arial" panose="020B0604020202020204" pitchFamily="34" charset="0"/>
              <a:buChar char="•"/>
            </a:pPr>
            <a:r>
              <a:rPr lang="en-US" sz="1400" dirty="0">
                <a:solidFill>
                  <a:srgbClr val="000000"/>
                </a:solidFill>
                <a:cs typeface="Times New Roman"/>
              </a:rPr>
              <a:t> </a:t>
            </a:r>
            <a:r>
              <a:rPr lang="en-US" sz="1400" dirty="0">
                <a:solidFill>
                  <a:srgbClr val="000000"/>
                </a:solidFill>
                <a:cs typeface="Calibri"/>
              </a:rPr>
              <a:t>Briefly want to mention our new office: One Stop Student Services</a:t>
            </a:r>
            <a:r>
              <a:rPr lang="en-US" sz="1400" dirty="0">
                <a:solidFill>
                  <a:srgbClr val="444444"/>
                </a:solidFill>
                <a:cs typeface="Calibri"/>
              </a:rPr>
              <a:t>​</a:t>
            </a:r>
          </a:p>
          <a:p>
            <a:pPr algn="l" rtl="0" fontAlgn="base">
              <a:buFont typeface="Arial" panose="020B0604020202020204" pitchFamily="34" charset="0"/>
              <a:buChar char="•"/>
            </a:pPr>
            <a:endParaRPr lang="en-US" sz="1400" dirty="0">
              <a:solidFill>
                <a:srgbClr val="444444"/>
              </a:solidFill>
            </a:endParaRPr>
          </a:p>
          <a:p>
            <a:pPr lvl="1" fontAlgn="base">
              <a:buFont typeface="Courier New" panose="020B0604020202020204" pitchFamily="34" charset="0"/>
              <a:buChar char="o"/>
            </a:pPr>
            <a:r>
              <a:rPr lang="en-US" sz="1400" dirty="0">
                <a:solidFill>
                  <a:srgbClr val="000000"/>
                </a:solidFill>
                <a:cs typeface="Calibri"/>
              </a:rPr>
              <a:t> In order to reduce runaround and get more done for students in one place, we’ve brought the customer service of these three areas under one roof. </a:t>
            </a:r>
            <a:r>
              <a:rPr lang="en-US" sz="1400" dirty="0">
                <a:solidFill>
                  <a:srgbClr val="444444"/>
                </a:solidFill>
                <a:cs typeface="Calibri"/>
              </a:rPr>
              <a:t>​</a:t>
            </a:r>
          </a:p>
          <a:p>
            <a:pPr lvl="1" fontAlgn="base">
              <a:buFont typeface="Courier New" panose="020B0604020202020204" pitchFamily="34" charset="0"/>
              <a:buChar char="o"/>
            </a:pPr>
            <a:r>
              <a:rPr lang="en-US" sz="1400" dirty="0">
                <a:solidFill>
                  <a:srgbClr val="000000"/>
                </a:solidFill>
                <a:cs typeface="Calibri"/>
              </a:rPr>
              <a:t> Office is at Storrs but resources via phone and email are available to students at all campuses. </a:t>
            </a:r>
            <a:r>
              <a:rPr lang="en-US" sz="1400" dirty="0">
                <a:solidFill>
                  <a:srgbClr val="444444"/>
                </a:solidFill>
                <a:cs typeface="Calibri"/>
              </a:rPr>
              <a:t>​</a:t>
            </a:r>
          </a:p>
          <a:p>
            <a:pPr lvl="1" fontAlgn="base">
              <a:buFont typeface="Courier New" panose="020B0604020202020204" pitchFamily="34" charset="0"/>
              <a:buChar char="o"/>
            </a:pPr>
            <a:r>
              <a:rPr lang="en-US" sz="1400" dirty="0">
                <a:solidFill>
                  <a:srgbClr val="000000"/>
                </a:solidFill>
                <a:cs typeface="Calibri"/>
              </a:rPr>
              <a:t> Will be bringing One Stop locations to regional campuses in coming semesters. </a:t>
            </a:r>
            <a:r>
              <a:rPr lang="en-US" sz="1400" dirty="0">
                <a:solidFill>
                  <a:srgbClr val="444444"/>
                </a:solidFill>
                <a:cs typeface="Calibri"/>
              </a:rPr>
              <a:t>​</a:t>
            </a:r>
          </a:p>
          <a:p>
            <a:pPr algn="l" rtl="0" fontAlgn="base">
              <a:buFont typeface="Arial" panose="020B0604020202020204" pitchFamily="34" charset="0"/>
              <a:buChar char="•"/>
            </a:pPr>
            <a:endParaRPr lang="en-US" sz="1800" dirty="0">
              <a:solidFill>
                <a:srgbClr val="444444"/>
              </a:solidFill>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641697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marL="174982" indent="-174982">
              <a:buFont typeface="Arial" panose="020B0604020202020204" pitchFamily="34" charset="0"/>
              <a:buChar char="•"/>
            </a:pPr>
            <a:r>
              <a:rPr lang="en-US" dirty="0">
                <a:cs typeface="Calibri"/>
              </a:rPr>
              <a:t>Here are the topics I will be sharing with you today.   You can read some or all.</a:t>
            </a: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946513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cs typeface="Calibri"/>
              </a:rPr>
              <a:t>You are now familiar with how to apply for financial aid, by completing the:</a:t>
            </a:r>
          </a:p>
          <a:p>
            <a:pPr>
              <a:buFont typeface="Arial" panose="020B0604020202020204" pitchFamily="34" charset="0"/>
              <a:buNone/>
            </a:pPr>
            <a:endParaRPr lang="en-US" dirty="0">
              <a:cs typeface="Calibri"/>
            </a:endParaRPr>
          </a:p>
          <a:p>
            <a:pPr marL="171450" indent="-171450">
              <a:buFont typeface="Arial" panose="020B0604020202020204" pitchFamily="34" charset="0"/>
              <a:buChar char="•"/>
            </a:pPr>
            <a:r>
              <a:rPr lang="en-US" dirty="0">
                <a:cs typeface="Calibri"/>
              </a:rPr>
              <a:t>FAFSA or</a:t>
            </a:r>
          </a:p>
          <a:p>
            <a:pPr marL="171450" indent="-171450">
              <a:buFont typeface="Arial" panose="020B0604020202020204" pitchFamily="34" charset="0"/>
              <a:buChar char="•"/>
            </a:pPr>
            <a:r>
              <a:rPr lang="en-US" dirty="0">
                <a:cs typeface="Calibri"/>
              </a:rPr>
              <a:t>Institutional Aid Application.</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dirty="0">
                <a:cs typeface="Calibri"/>
              </a:rPr>
              <a:t>Just two reminders:  </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1) they need to be completed each year</a:t>
            </a:r>
          </a:p>
          <a:p>
            <a:pPr marL="171450" indent="-171450">
              <a:buFont typeface="Arial" panose="020B0604020202020204" pitchFamily="34" charset="0"/>
              <a:buChar char="•"/>
            </a:pPr>
            <a:r>
              <a:rPr lang="en-US" dirty="0">
                <a:cs typeface="Calibri"/>
              </a:rPr>
              <a:t>2) gift aid can be change based on new income/assets information based the Student Aid Index (SAI)</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Due every February 15th</a:t>
            </a:r>
          </a:p>
        </p:txBody>
      </p:sp>
      <p:sp>
        <p:nvSpPr>
          <p:cNvPr id="4" name="Slide Number Placeholder 3"/>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373888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62B4-C56C-3712-44BF-802AD11EC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BAB67-D70A-2806-F71B-68774BCDE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9A879A-7BAC-C095-4DB2-CFA9C0BF31F7}"/>
              </a:ext>
            </a:extLst>
          </p:cNvPr>
          <p:cNvSpPr>
            <a:spLocks noGrp="1"/>
          </p:cNvSpPr>
          <p:nvPr>
            <p:ph type="body" idx="1"/>
          </p:nvPr>
        </p:nvSpPr>
        <p:spPr>
          <a:xfrm>
            <a:off x="702310" y="4480004"/>
            <a:ext cx="5618480" cy="4189095"/>
          </a:xfrm>
        </p:spPr>
        <p:txBody>
          <a:bodyPr/>
          <a:lstStyle/>
          <a:p>
            <a:pPr>
              <a:buFont typeface="Arial" panose="020B0604020202020204" pitchFamily="34" charset="0"/>
              <a:buChar char="•"/>
            </a:pPr>
            <a:r>
              <a:rPr lang="en-US" sz="1100" dirty="0"/>
              <a:t>To be eligible for Federal Student Aid, there are some eligibility requirements </a:t>
            </a:r>
          </a:p>
          <a:p>
            <a:pPr marL="291636" lvl="1">
              <a:buFont typeface="Courier New" panose="020B0604020202020204" pitchFamily="34" charset="0"/>
              <a:buChar char="o"/>
            </a:pPr>
            <a:r>
              <a:rPr lang="en-US" sz="1100" dirty="0"/>
              <a:t> For the FAFSA</a:t>
            </a:r>
            <a:endParaRPr lang="en-US" sz="1100" dirty="0">
              <a:cs typeface="Calibri" panose="020F0502020204030204"/>
            </a:endParaRPr>
          </a:p>
          <a:p>
            <a:pPr marL="758255" lvl="2">
              <a:buFont typeface="Wingdings" panose="020B0604020202020204" pitchFamily="34" charset="0"/>
              <a:buChar char="§"/>
            </a:pPr>
            <a:r>
              <a:rPr lang="en-US" sz="1100" dirty="0"/>
              <a:t> You must be a US Citizen or eligible non-citizen – the FAFSA will ask you questions which determine your citizenship status </a:t>
            </a:r>
            <a:endParaRPr lang="en-US" sz="1100" dirty="0">
              <a:cs typeface="Calibri" panose="020F0502020204030204"/>
            </a:endParaRPr>
          </a:p>
          <a:p>
            <a:pPr marL="758255" lvl="2">
              <a:buFont typeface="Wingdings" panose="020B0604020202020204" pitchFamily="34" charset="0"/>
              <a:buChar char="§"/>
            </a:pPr>
            <a:r>
              <a:rPr lang="en-US" sz="1100" dirty="0"/>
              <a:t> You also need to be enrolled in an eligible program of study</a:t>
            </a:r>
          </a:p>
          <a:p>
            <a:pPr marL="758255" lvl="2">
              <a:buFont typeface="Wingdings" panose="020B0604020202020204" pitchFamily="34" charset="0"/>
              <a:buChar char="§"/>
            </a:pPr>
            <a:endParaRPr lang="en-US" sz="1100" dirty="0">
              <a:cs typeface="Calibri" panose="020F0502020204030204"/>
            </a:endParaRPr>
          </a:p>
          <a:p>
            <a:pPr marL="291636" lvl="1">
              <a:buFont typeface="Courier New" panose="020B0604020202020204" pitchFamily="34" charset="0"/>
              <a:buChar char="o"/>
            </a:pPr>
            <a:r>
              <a:rPr lang="en-US" sz="1100" dirty="0"/>
              <a:t> To be eligible for Institutional Aid (Undocumented Students), please visit the financialaid.uconn.edu/</a:t>
            </a:r>
            <a:r>
              <a:rPr lang="en-US" sz="1100" dirty="0" err="1"/>
              <a:t>undocument_student</a:t>
            </a:r>
            <a:r>
              <a:rPr lang="en-US" sz="1100" dirty="0"/>
              <a:t> site for specific details on eligibility requirements. Some are:</a:t>
            </a:r>
            <a:endParaRPr lang="en-US" sz="1100" dirty="0">
              <a:cs typeface="Calibri" panose="020F0502020204030204"/>
            </a:endParaRPr>
          </a:p>
          <a:p>
            <a:pPr marL="758255" lvl="2">
              <a:buFont typeface="Wingdings" panose="020B0604020202020204" pitchFamily="34" charset="0"/>
              <a:buChar char="§"/>
            </a:pPr>
            <a:r>
              <a:rPr lang="en-US" sz="1100" dirty="0"/>
              <a:t> You must be a Connecticut resident</a:t>
            </a:r>
            <a:endParaRPr lang="en-US" sz="1100" dirty="0">
              <a:cs typeface="Calibri" panose="020F0502020204030204"/>
            </a:endParaRPr>
          </a:p>
          <a:p>
            <a:pPr marL="758255" lvl="2">
              <a:buFont typeface="Wingdings" panose="020B0604020202020204" pitchFamily="34" charset="0"/>
              <a:buChar char="§"/>
            </a:pPr>
            <a:r>
              <a:rPr lang="en-US" sz="1100" dirty="0"/>
              <a:t> Attended two years in a Connecticut High School, with a Connecticut High School Diploma</a:t>
            </a:r>
            <a:endParaRPr lang="en-US" sz="1100" dirty="0">
              <a:cs typeface="Calibri" panose="020F0502020204030204"/>
            </a:endParaRPr>
          </a:p>
          <a:p>
            <a:pPr>
              <a:buFont typeface="Arial" panose="020B0604020202020204" pitchFamily="34" charset="0"/>
              <a:buChar char="•"/>
            </a:pPr>
            <a:endParaRPr lang="en-US" sz="1100" dirty="0"/>
          </a:p>
          <a:p>
            <a:pPr>
              <a:buFont typeface="Arial" panose="020B0604020202020204" pitchFamily="34" charset="0"/>
              <a:buChar char="•"/>
            </a:pPr>
            <a:r>
              <a:rPr lang="en-US" sz="1100" dirty="0"/>
              <a:t>Some common requirements for both applications:</a:t>
            </a:r>
          </a:p>
          <a:p>
            <a:pPr marL="291636" lvl="1">
              <a:buFont typeface="Courier New" panose="020B0604020202020204" pitchFamily="34" charset="0"/>
              <a:buChar char="o"/>
            </a:pPr>
            <a:r>
              <a:rPr lang="en-US" sz="1100" dirty="0"/>
              <a:t> Complete the financial aid application(s) by February 15th  </a:t>
            </a:r>
            <a:endParaRPr lang="en-US" sz="1100" dirty="0">
              <a:cs typeface="Calibri" panose="020F0502020204030204"/>
            </a:endParaRPr>
          </a:p>
          <a:p>
            <a:pPr marL="291636" lvl="1">
              <a:buFont typeface="Courier New" panose="020B0604020202020204" pitchFamily="34" charset="0"/>
              <a:buChar char="o"/>
            </a:pPr>
            <a:r>
              <a:rPr lang="en-US" sz="1100" dirty="0"/>
              <a:t> Enroll full time (12+ credits)</a:t>
            </a:r>
            <a:endParaRPr lang="en-US" sz="1100" dirty="0">
              <a:cs typeface="Calibri" panose="020F0502020204030204"/>
            </a:endParaRPr>
          </a:p>
          <a:p>
            <a:pPr marL="291636" lvl="1">
              <a:buFont typeface="Courier New" panose="020B0604020202020204" pitchFamily="34" charset="0"/>
              <a:buChar char="o"/>
            </a:pPr>
            <a:r>
              <a:rPr lang="en-US" sz="1100" dirty="0"/>
              <a:t> Maintain Satisfactory Academic Progress, which will be discussed in a few slides. </a:t>
            </a:r>
            <a:endParaRPr lang="en-US" sz="1100" dirty="0">
              <a:cs typeface="Calibri" panose="020F0502020204030204"/>
            </a:endParaRPr>
          </a:p>
          <a:p>
            <a:pPr marL="174982" indent="-174982">
              <a:buFont typeface="Arial" panose="020B0604020202020204" pitchFamily="34" charset="0"/>
              <a:buChar char="•"/>
            </a:pPr>
            <a:endParaRPr lang="en-US" dirty="0">
              <a:cs typeface="Calibri" panose="020F0502020204030204"/>
            </a:endParaRPr>
          </a:p>
        </p:txBody>
      </p:sp>
      <p:sp>
        <p:nvSpPr>
          <p:cNvPr id="4" name="Slide Number Placeholder 3">
            <a:extLst>
              <a:ext uri="{FF2B5EF4-FFF2-40B4-BE49-F238E27FC236}">
                <a16:creationId xmlns:a16="http://schemas.microsoft.com/office/drawing/2014/main" id="{E05BB054-42F3-7BC6-3BD0-49489DA5DD22}"/>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765770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Gift aid also referred to as “free money”  is awarded to students, and the award does not need to be repaid.  These are automatically accepted for you, since I’m sure  you don’t want to decline free aid.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UConn issues the most University Grant upfront.   If we get additional funding like SEOG or RBW Need based Grants, we will add in those awards and reduce the UGrant.  </a:t>
            </a:r>
            <a:r>
              <a:rPr lang="en-US"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panose="020F0502020204030204" pitchFamily="34" charset="0"/>
              </a:rPr>
              <a:t>If you receive a private scholarship, you can report via the Bursar.uconn.edu site to have it deferred on your fee bill. </a:t>
            </a:r>
            <a:endParaRPr lang="en-US" dirty="0">
              <a:cs typeface="Calibri"/>
            </a:endParaRPr>
          </a:p>
        </p:txBody>
      </p:sp>
      <p:sp>
        <p:nvSpPr>
          <p:cNvPr id="4" name="Slide Number Placeholder 3"/>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37388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DB316C-ABF8-11B4-17D7-AE122179C612}"/>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BAC4136C-88A5-3F26-FAD3-4CFC058311A2}"/>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dirty="0">
              <a:latin typeface="Calibri" panose="020F0502020204030204" pitchFamily="34" charset="0"/>
            </a:endParaRPr>
          </a:p>
        </p:txBody>
      </p:sp>
      <p:sp>
        <p:nvSpPr>
          <p:cNvPr id="7172" name="Slide Number Placeholder 3">
            <a:extLst>
              <a:ext uri="{FF2B5EF4-FFF2-40B4-BE49-F238E27FC236}">
                <a16:creationId xmlns:a16="http://schemas.microsoft.com/office/drawing/2014/main" id="{80A24BD2-F27F-3EBC-7D0F-CE82F696A3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F66E8962-D61A-4044-B3DC-B0E539A472D3}" type="slidenum">
              <a:rPr altLang="en-US">
                <a:solidFill>
                  <a:srgbClr val="000000"/>
                </a:solidFill>
                <a:latin typeface="Calibri" panose="020F0502020204030204" pitchFamily="34" charset="0"/>
              </a:rPr>
              <a:pPr fontAlgn="base">
                <a:spcBef>
                  <a:spcPct val="0"/>
                </a:spcBef>
                <a:spcAft>
                  <a:spcPct val="0"/>
                </a:spcAft>
              </a:pPr>
              <a:t>4</a:t>
            </a:fld>
            <a:endParaRPr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76D68-E270-020A-B624-BFB40E199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FA89D-23B2-B2FE-70CE-1C6B86556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0885F-6F79-38FC-EF43-BAFB1FC11CFD}"/>
              </a:ext>
            </a:extLst>
          </p:cNvPr>
          <p:cNvSpPr>
            <a:spLocks noGrp="1"/>
          </p:cNvSpPr>
          <p:nvPr>
            <p:ph type="body" idx="1"/>
          </p:nvPr>
        </p:nvSpPr>
        <p:spPr>
          <a:xfrm>
            <a:off x="526732" y="4480003"/>
            <a:ext cx="6028161" cy="4362026"/>
          </a:xfrm>
        </p:spPr>
        <p:txBody>
          <a:bodyPr/>
          <a:lstStyle/>
          <a:p>
            <a:pPr algn="l" rtl="0" fontAlgn="base"/>
            <a:r>
              <a:rPr lang="en-US" b="1" i="0" u="none" strike="noStrike" dirty="0">
                <a:solidFill>
                  <a:srgbClr val="000000"/>
                </a:solidFill>
                <a:effectLst/>
                <a:latin typeface="Calibri"/>
                <a:cs typeface="Calibri"/>
              </a:rPr>
              <a:t>Other types of financial aid include self-help aid also referred to as loans </a:t>
            </a:r>
            <a:r>
              <a:rPr lang="en-US" b="0" i="0" dirty="0">
                <a:solidFill>
                  <a:srgbClr val="444444"/>
                </a:solidFill>
                <a:effectLst/>
                <a:latin typeface="Calibri"/>
                <a:cs typeface="Calibri"/>
              </a:rPr>
              <a:t>​</a:t>
            </a:r>
          </a:p>
          <a:p>
            <a:pPr algn="l" rtl="0" fontAlgn="base"/>
            <a:r>
              <a:rPr lang="en-US" sz="1100" dirty="0">
                <a:solidFill>
                  <a:srgbClr val="444444"/>
                </a:solidFill>
                <a:latin typeface="Calibri"/>
                <a:cs typeface="Calibri"/>
              </a:rPr>
              <a:t>​</a:t>
            </a:r>
          </a:p>
          <a:p>
            <a:pPr fontAlgn="base"/>
            <a:r>
              <a:rPr lang="en-US" sz="1100" dirty="0">
                <a:solidFill>
                  <a:srgbClr val="000000"/>
                </a:solidFill>
                <a:latin typeface="Calibri"/>
                <a:cs typeface="Calibri"/>
              </a:rPr>
              <a:t>Both the</a:t>
            </a:r>
            <a:r>
              <a:rPr lang="en-US" sz="1100" b="1" dirty="0">
                <a:solidFill>
                  <a:srgbClr val="000000"/>
                </a:solidFill>
                <a:latin typeface="Calibri"/>
                <a:cs typeface="Calibri"/>
              </a:rPr>
              <a:t> Federal Subsidized and Unsubsidized</a:t>
            </a:r>
            <a:r>
              <a:rPr lang="en-US" sz="1100" dirty="0">
                <a:solidFill>
                  <a:srgbClr val="000000"/>
                </a:solidFill>
                <a:latin typeface="Calibri"/>
                <a:cs typeface="Calibri"/>
              </a:rPr>
              <a:t> loans are in the name of the student</a:t>
            </a:r>
            <a:r>
              <a:rPr lang="en-US" sz="1100" dirty="0">
                <a:solidFill>
                  <a:srgbClr val="444444"/>
                </a:solidFill>
                <a:latin typeface="Calibri"/>
                <a:cs typeface="Calibri"/>
              </a:rPr>
              <a:t>​</a:t>
            </a:r>
          </a:p>
          <a:p>
            <a:pPr fontAlgn="base">
              <a:buFont typeface="Arial" panose="020B0604020202020204" pitchFamily="34" charset="0"/>
              <a:buChar char="•"/>
            </a:pPr>
            <a:r>
              <a:rPr lang="en-US" sz="1100" dirty="0">
                <a:solidFill>
                  <a:srgbClr val="000000"/>
                </a:solidFill>
                <a:latin typeface="Calibri"/>
                <a:cs typeface="Calibri"/>
              </a:rPr>
              <a:t> The Federal Direct Subsidized loan </a:t>
            </a:r>
            <a:r>
              <a:rPr lang="en-US" sz="1100" u="sng" dirty="0">
                <a:solidFill>
                  <a:srgbClr val="000000"/>
                </a:solidFill>
                <a:latin typeface="Calibri"/>
                <a:cs typeface="Calibri"/>
              </a:rPr>
              <a:t>does not </a:t>
            </a:r>
            <a:r>
              <a:rPr lang="en-US" sz="1100" dirty="0">
                <a:solidFill>
                  <a:srgbClr val="000000"/>
                </a:solidFill>
                <a:latin typeface="Calibri"/>
                <a:cs typeface="Calibri"/>
              </a:rPr>
              <a:t>accrue interest while you are enrolled at least half time and the Unsubsidized does accrue interest once it is used to pay the bill</a:t>
            </a:r>
            <a:r>
              <a:rPr lang="en-US" sz="1100" dirty="0">
                <a:solidFill>
                  <a:srgbClr val="444444"/>
                </a:solidFill>
                <a:latin typeface="Calibri"/>
                <a:cs typeface="Calibri"/>
              </a:rPr>
              <a:t>​</a:t>
            </a:r>
          </a:p>
          <a:p>
            <a:pPr fontAlgn="base">
              <a:buFont typeface="Arial" panose="020B0604020202020204" pitchFamily="34" charset="0"/>
              <a:buNone/>
            </a:pPr>
            <a:endParaRPr lang="en-US" sz="1100" dirty="0">
              <a:solidFill>
                <a:srgbClr val="444444"/>
              </a:solidFill>
              <a:latin typeface="Calibri"/>
              <a:cs typeface="Calibri"/>
            </a:endParaRPr>
          </a:p>
          <a:p>
            <a:pPr fontAlgn="base">
              <a:buFont typeface="Arial" panose="020B0604020202020204" pitchFamily="34" charset="0"/>
              <a:buChar char="•"/>
            </a:pPr>
            <a:r>
              <a:rPr lang="en-US" sz="1100" dirty="0">
                <a:solidFill>
                  <a:srgbClr val="000000"/>
                </a:solidFill>
                <a:latin typeface="Calibri"/>
                <a:cs typeface="Calibri"/>
              </a:rPr>
              <a:t> Both of these loans have a  current Fixed Rate of </a:t>
            </a:r>
            <a:r>
              <a:rPr lang="en-US" sz="1100" b="1" dirty="0">
                <a:solidFill>
                  <a:srgbClr val="000000"/>
                </a:solidFill>
                <a:latin typeface="Calibri"/>
                <a:cs typeface="Calibri"/>
              </a:rPr>
              <a:t>6.39 %</a:t>
            </a:r>
            <a:r>
              <a:rPr lang="en-US" sz="1100" b="1" dirty="0">
                <a:solidFill>
                  <a:srgbClr val="444444"/>
                </a:solidFill>
                <a:latin typeface="Calibri"/>
                <a:cs typeface="Calibri"/>
              </a:rPr>
              <a:t>​</a:t>
            </a:r>
          </a:p>
          <a:p>
            <a:pPr fontAlgn="base">
              <a:buFont typeface="Arial" panose="020B0604020202020204" pitchFamily="34" charset="0"/>
              <a:buChar char="•"/>
            </a:pPr>
            <a:r>
              <a:rPr lang="en-US" sz="1100" dirty="0">
                <a:solidFill>
                  <a:srgbClr val="000000"/>
                </a:solidFill>
                <a:latin typeface="Calibri"/>
                <a:cs typeface="Calibri"/>
              </a:rPr>
              <a:t> Repayment occurs 6 months after the student graduates, drops below half-time or withdraws</a:t>
            </a:r>
            <a:r>
              <a:rPr lang="en-US" sz="1100" dirty="0">
                <a:solidFill>
                  <a:srgbClr val="444444"/>
                </a:solidFill>
                <a:latin typeface="Calibri"/>
                <a:cs typeface="Calibri"/>
              </a:rPr>
              <a:t>​</a:t>
            </a:r>
          </a:p>
          <a:p>
            <a:pPr algn="l">
              <a:buFont typeface="Arial" panose="020B0604020202020204" pitchFamily="34" charset="0"/>
              <a:buChar char="•"/>
            </a:pPr>
            <a:endParaRPr lang="en-US" sz="1100" dirty="0">
              <a:solidFill>
                <a:srgbClr val="444444"/>
              </a:solidFill>
              <a:latin typeface="Calibri"/>
              <a:ea typeface="Calibri"/>
              <a:cs typeface="Calibri"/>
            </a:endParaRPr>
          </a:p>
          <a:p>
            <a:pPr>
              <a:buFont typeface="Arial" panose="020B0604020202020204" pitchFamily="34" charset="0"/>
              <a:buChar char="•"/>
            </a:pPr>
            <a:r>
              <a:rPr lang="en-US" sz="1100" dirty="0">
                <a:solidFill>
                  <a:srgbClr val="444444"/>
                </a:solidFill>
                <a:latin typeface="Calibri"/>
                <a:ea typeface="Calibri"/>
                <a:cs typeface="Calibri"/>
              </a:rPr>
              <a:t> Current Origination Fee:  1.057%, which equated to $10.57 per $1,000 borrowed.</a:t>
            </a:r>
          </a:p>
          <a:p>
            <a:pPr fontAlgn="base"/>
            <a:endParaRPr lang="en-US" sz="1100" dirty="0">
              <a:solidFill>
                <a:srgbClr val="000000"/>
              </a:solidFill>
              <a:latin typeface="Calibri"/>
              <a:cs typeface="Calibri"/>
            </a:endParaRPr>
          </a:p>
          <a:p>
            <a:pPr algn="l" rtl="0" fontAlgn="base"/>
            <a:r>
              <a:rPr lang="en-US" sz="1100" dirty="0">
                <a:solidFill>
                  <a:srgbClr val="000000"/>
                </a:solidFill>
                <a:latin typeface="Calibri"/>
                <a:cs typeface="Calibri"/>
              </a:rPr>
              <a:t>Important to note, the US Department of Education adjusts interest rates each July 1st. </a:t>
            </a:r>
            <a:r>
              <a:rPr lang="en-US" sz="1100" dirty="0">
                <a:solidFill>
                  <a:srgbClr val="444444"/>
                </a:solidFill>
                <a:latin typeface="Calibri"/>
                <a:cs typeface="Calibri"/>
              </a:rPr>
              <a:t>​</a:t>
            </a:r>
          </a:p>
          <a:p>
            <a:pPr marL="174982" indent="-174982">
              <a:buFont typeface="Arial" panose="020B0604020202020204" pitchFamily="34" charset="0"/>
              <a:buChar char="•"/>
            </a:pPr>
            <a:endParaRPr lang="en-US" dirty="0">
              <a:cs typeface="Calibri"/>
            </a:endParaRPr>
          </a:p>
        </p:txBody>
      </p:sp>
      <p:sp>
        <p:nvSpPr>
          <p:cNvPr id="4" name="Slide Number Placeholder 3">
            <a:extLst>
              <a:ext uri="{FF2B5EF4-FFF2-40B4-BE49-F238E27FC236}">
                <a16:creationId xmlns:a16="http://schemas.microsoft.com/office/drawing/2014/main" id="{2E366A2D-63FF-EF4D-85CE-49BF37E8A69C}"/>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253787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62B4-C56C-3712-44BF-802AD11EC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BAB67-D70A-2806-F71B-68774BCDE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9A879A-7BAC-C095-4DB2-CFA9C0BF31F7}"/>
              </a:ext>
            </a:extLst>
          </p:cNvPr>
          <p:cNvSpPr>
            <a:spLocks noGrp="1"/>
          </p:cNvSpPr>
          <p:nvPr>
            <p:ph type="body" idx="1"/>
          </p:nvPr>
        </p:nvSpPr>
        <p:spPr>
          <a:xfrm>
            <a:off x="526732" y="4480003"/>
            <a:ext cx="6028161" cy="4362026"/>
          </a:xfrm>
        </p:spPr>
        <p:txBody>
          <a:bodyPr/>
          <a:lstStyle/>
          <a:p>
            <a:pPr algn="l" rtl="0" fontAlgn="base"/>
            <a:r>
              <a:rPr lang="en-US" b="1" i="0" u="none" strike="noStrike" dirty="0">
                <a:solidFill>
                  <a:srgbClr val="000000"/>
                </a:solidFill>
                <a:effectLst/>
                <a:latin typeface="Calibri"/>
                <a:cs typeface="Calibri"/>
              </a:rPr>
              <a:t>Other types of financial aid include self-help aid also referred to as loans </a:t>
            </a:r>
            <a:r>
              <a:rPr lang="en-US" b="0" i="0" dirty="0">
                <a:solidFill>
                  <a:srgbClr val="444444"/>
                </a:solidFill>
                <a:effectLst/>
                <a:latin typeface="Calibri"/>
                <a:cs typeface="Calibri"/>
              </a:rPr>
              <a:t>​</a:t>
            </a:r>
          </a:p>
          <a:p>
            <a:pPr algn="l" rtl="0" fontAlgn="base"/>
            <a:r>
              <a:rPr lang="en-US" sz="1100" dirty="0">
                <a:solidFill>
                  <a:srgbClr val="444444"/>
                </a:solidFill>
                <a:latin typeface="Calibri"/>
                <a:cs typeface="Calibri"/>
              </a:rPr>
              <a:t>​</a:t>
            </a:r>
          </a:p>
          <a:p>
            <a:pPr algn="l" rtl="0" fontAlgn="base"/>
            <a:endParaRPr lang="en-US" sz="1100" dirty="0">
              <a:solidFill>
                <a:srgbClr val="444444"/>
              </a:solidFill>
              <a:latin typeface="Calibri"/>
              <a:cs typeface="Calibri"/>
            </a:endParaRPr>
          </a:p>
          <a:p>
            <a:pPr fontAlgn="base"/>
            <a:r>
              <a:rPr lang="en-US" sz="1100" dirty="0">
                <a:solidFill>
                  <a:srgbClr val="000000"/>
                </a:solidFill>
                <a:latin typeface="Calibri"/>
                <a:cs typeface="Calibri"/>
              </a:rPr>
              <a:t>The </a:t>
            </a:r>
            <a:r>
              <a:rPr lang="en-US" sz="1100" b="1" dirty="0">
                <a:solidFill>
                  <a:srgbClr val="000000"/>
                </a:solidFill>
                <a:latin typeface="Calibri"/>
                <a:cs typeface="Calibri"/>
              </a:rPr>
              <a:t>Federal Direct Parent PLUS</a:t>
            </a:r>
            <a:r>
              <a:rPr lang="en-US" sz="1100" dirty="0">
                <a:solidFill>
                  <a:srgbClr val="000000"/>
                </a:solidFill>
                <a:latin typeface="Calibri"/>
                <a:cs typeface="Calibri"/>
              </a:rPr>
              <a:t> loan is an option available for eligible parents of undergraduate students. You can access the application at studentaid.gov</a:t>
            </a:r>
          </a:p>
          <a:p>
            <a:pPr marL="291636" indent="-291636">
              <a:buFont typeface="Arial"/>
              <a:buChar char="•"/>
            </a:pPr>
            <a:r>
              <a:rPr lang="en-US" sz="1100" dirty="0">
                <a:solidFill>
                  <a:srgbClr val="000000"/>
                </a:solidFill>
                <a:latin typeface="Calibri"/>
                <a:cs typeface="Calibri"/>
              </a:rPr>
              <a:t>Current rate is </a:t>
            </a:r>
            <a:r>
              <a:rPr lang="en-US" sz="1100" b="1" dirty="0">
                <a:solidFill>
                  <a:srgbClr val="000000"/>
                </a:solidFill>
                <a:latin typeface="Calibri"/>
                <a:cs typeface="Calibri"/>
              </a:rPr>
              <a:t>8.94 </a:t>
            </a:r>
            <a:r>
              <a:rPr lang="en-US" sz="1100" dirty="0">
                <a:solidFill>
                  <a:srgbClr val="000000"/>
                </a:solidFill>
                <a:latin typeface="Calibri"/>
                <a:cs typeface="Calibri"/>
              </a:rPr>
              <a:t>% Fixed</a:t>
            </a:r>
          </a:p>
          <a:p>
            <a:pPr marL="291636" indent="-291636">
              <a:buFont typeface="Arial"/>
              <a:buChar char="•"/>
            </a:pPr>
            <a:r>
              <a:rPr lang="en-US" sz="1100" dirty="0">
                <a:solidFill>
                  <a:srgbClr val="000000"/>
                </a:solidFill>
                <a:latin typeface="Calibri"/>
                <a:cs typeface="Calibri"/>
              </a:rPr>
              <a:t>Repayment can begin after second disbursement which occurs in January, when you pay the Spring fee bill.   You can defer the payment is your student is at least a ½ time student (6 credits) at the university. </a:t>
            </a:r>
          </a:p>
          <a:p>
            <a:pPr algn="l" rtl="0" fontAlgn="base"/>
            <a:r>
              <a:rPr lang="en-US" sz="1100" dirty="0">
                <a:solidFill>
                  <a:srgbClr val="444444"/>
                </a:solidFill>
                <a:latin typeface="Calibri"/>
                <a:cs typeface="Calibri"/>
              </a:rPr>
              <a:t>​</a:t>
            </a:r>
          </a:p>
          <a:p>
            <a:pPr marL="285750" indent="-285750">
              <a:buFont typeface="Arial"/>
              <a:buChar char="•"/>
            </a:pPr>
            <a:r>
              <a:rPr lang="en-US" dirty="0">
                <a:solidFill>
                  <a:srgbClr val="444444"/>
                </a:solidFill>
              </a:rPr>
              <a:t>Current Origination Fee: 4.228%, which equated to $42.28 per $1,000 borrowed.</a:t>
            </a:r>
            <a:endParaRPr lang="en-US" dirty="0">
              <a:ea typeface="Calibri" panose="020F0502020204030204"/>
              <a:cs typeface="Calibri" panose="020F0502020204030204"/>
            </a:endParaRPr>
          </a:p>
          <a:p>
            <a:endParaRPr lang="en-US" sz="1100" dirty="0">
              <a:solidFill>
                <a:srgbClr val="444444"/>
              </a:solidFill>
              <a:latin typeface="Calibri"/>
              <a:cs typeface="Calibri"/>
            </a:endParaRPr>
          </a:p>
          <a:p>
            <a:pPr algn="l" rtl="0" fontAlgn="base"/>
            <a:r>
              <a:rPr lang="en-US" sz="1100" dirty="0">
                <a:solidFill>
                  <a:srgbClr val="000000"/>
                </a:solidFill>
                <a:latin typeface="Calibri"/>
                <a:cs typeface="Calibri"/>
              </a:rPr>
              <a:t>Important to note, the US Department of Education adjusts interest rates each July 1</a:t>
            </a:r>
            <a:r>
              <a:rPr lang="en-US" sz="1100" baseline="30000" dirty="0">
                <a:solidFill>
                  <a:srgbClr val="000000"/>
                </a:solidFill>
                <a:latin typeface="Calibri"/>
                <a:cs typeface="Calibri"/>
              </a:rPr>
              <a:t>st</a:t>
            </a:r>
            <a:endParaRPr lang="en-US" sz="1100" dirty="0">
              <a:solidFill>
                <a:srgbClr val="000000"/>
              </a:solidFill>
              <a:latin typeface="Calibri"/>
              <a:cs typeface="Calibri"/>
            </a:endParaRPr>
          </a:p>
          <a:p>
            <a:pPr algn="l" rtl="0" fontAlgn="base"/>
            <a:r>
              <a:rPr lang="en-US" sz="1100" dirty="0">
                <a:solidFill>
                  <a:srgbClr val="444444"/>
                </a:solidFill>
                <a:latin typeface="Calibri"/>
                <a:cs typeface="Calibri"/>
              </a:rPr>
              <a:t>​</a:t>
            </a:r>
          </a:p>
          <a:p>
            <a:pPr algn="l" rtl="0" fontAlgn="base"/>
            <a:r>
              <a:rPr lang="en-US" sz="1100" b="1" dirty="0">
                <a:solidFill>
                  <a:srgbClr val="000000"/>
                </a:solidFill>
                <a:latin typeface="Calibri"/>
                <a:cs typeface="Calibri"/>
              </a:rPr>
              <a:t>Private educational loans </a:t>
            </a:r>
            <a:r>
              <a:rPr lang="en-US" sz="1100" dirty="0">
                <a:solidFill>
                  <a:srgbClr val="000000"/>
                </a:solidFill>
                <a:latin typeface="Calibri"/>
                <a:cs typeface="Calibri"/>
              </a:rPr>
              <a:t>are non-federal loans made by private lenders</a:t>
            </a:r>
            <a:r>
              <a:rPr lang="en-US" sz="1100" dirty="0">
                <a:solidFill>
                  <a:srgbClr val="444444"/>
                </a:solidFill>
                <a:latin typeface="Calibri"/>
                <a:cs typeface="Calibri"/>
              </a:rPr>
              <a:t>​</a:t>
            </a:r>
          </a:p>
          <a:p>
            <a:pPr algn="l" rtl="0" fontAlgn="base">
              <a:buFont typeface="Arial" panose="020B0604020202020204" pitchFamily="34" charset="0"/>
              <a:buChar char="•"/>
            </a:pPr>
            <a:r>
              <a:rPr lang="en-US" sz="1100" dirty="0">
                <a:solidFill>
                  <a:srgbClr val="000000"/>
                </a:solidFill>
                <a:latin typeface="Calibri"/>
                <a:cs typeface="Calibri"/>
              </a:rPr>
              <a:t>Generally, student is the borrower</a:t>
            </a:r>
            <a:r>
              <a:rPr lang="en-US" sz="1100" dirty="0">
                <a:solidFill>
                  <a:srgbClr val="444444"/>
                </a:solidFill>
                <a:latin typeface="Calibri"/>
                <a:cs typeface="Calibri"/>
              </a:rPr>
              <a:t>​</a:t>
            </a:r>
          </a:p>
          <a:p>
            <a:pPr algn="l" rtl="0" fontAlgn="base">
              <a:buFont typeface="Arial" panose="020B0604020202020204" pitchFamily="34" charset="0"/>
              <a:buChar char="•"/>
            </a:pPr>
            <a:r>
              <a:rPr lang="en-US" sz="1100" dirty="0">
                <a:solidFill>
                  <a:srgbClr val="000000"/>
                </a:solidFill>
                <a:latin typeface="Calibri"/>
                <a:cs typeface="Calibri"/>
              </a:rPr>
              <a:t>Will need a credit worthy co-signer</a:t>
            </a:r>
            <a:r>
              <a:rPr lang="en-US" sz="1100" dirty="0">
                <a:solidFill>
                  <a:srgbClr val="444444"/>
                </a:solidFill>
                <a:latin typeface="Calibri"/>
                <a:cs typeface="Calibri"/>
              </a:rPr>
              <a:t>​</a:t>
            </a:r>
          </a:p>
          <a:p>
            <a:pPr algn="l" rtl="0" fontAlgn="base">
              <a:buFont typeface="Arial" panose="020B0604020202020204" pitchFamily="34" charset="0"/>
              <a:buChar char="•"/>
            </a:pPr>
            <a:r>
              <a:rPr lang="en-US" sz="1100" dirty="0">
                <a:solidFill>
                  <a:srgbClr val="000000"/>
                </a:solidFill>
                <a:latin typeface="Calibri"/>
                <a:cs typeface="Calibri"/>
              </a:rPr>
              <a:t>Ensure you ask about the interest rate:  Variable or Fixed Rate</a:t>
            </a:r>
            <a:r>
              <a:rPr lang="en-US" sz="1100" dirty="0">
                <a:solidFill>
                  <a:srgbClr val="444444"/>
                </a:solidFill>
                <a:latin typeface="Calibri"/>
                <a:cs typeface="Calibri"/>
              </a:rPr>
              <a:t>​</a:t>
            </a:r>
          </a:p>
          <a:p>
            <a:pPr algn="l" rtl="0" fontAlgn="base">
              <a:buFont typeface="Arial" panose="020B0604020202020204" pitchFamily="34" charset="0"/>
              <a:buChar char="•"/>
            </a:pPr>
            <a:r>
              <a:rPr lang="en-US" sz="1100" dirty="0">
                <a:solidFill>
                  <a:srgbClr val="000000"/>
                </a:solidFill>
                <a:latin typeface="Calibri"/>
                <a:cs typeface="Calibri"/>
              </a:rPr>
              <a:t>UConn’s list of suggested lenders is available on our website financialaid.uconn.edu/</a:t>
            </a:r>
            <a:r>
              <a:rPr lang="en-US" sz="1100" dirty="0" err="1">
                <a:solidFill>
                  <a:srgbClr val="000000"/>
                </a:solidFill>
                <a:latin typeface="Calibri"/>
                <a:cs typeface="Calibri"/>
              </a:rPr>
              <a:t>altloan</a:t>
            </a:r>
            <a:r>
              <a:rPr lang="en-US" sz="1100" dirty="0">
                <a:solidFill>
                  <a:srgbClr val="000000"/>
                </a:solidFill>
                <a:latin typeface="Calibri"/>
                <a:cs typeface="Calibri"/>
              </a:rPr>
              <a:t> </a:t>
            </a:r>
            <a:endParaRPr lang="en-US" sz="1100" dirty="0">
              <a:solidFill>
                <a:srgbClr val="444444"/>
              </a:solidFill>
              <a:latin typeface="Calibri"/>
              <a:cs typeface="Calibri"/>
            </a:endParaRPr>
          </a:p>
          <a:p>
            <a:pPr marL="174982" indent="-174982">
              <a:buFont typeface="Arial" panose="020B0604020202020204" pitchFamily="34" charset="0"/>
              <a:buChar char="•"/>
            </a:pPr>
            <a:endParaRPr lang="en-US" dirty="0">
              <a:cs typeface="Calibri"/>
            </a:endParaRPr>
          </a:p>
        </p:txBody>
      </p:sp>
      <p:sp>
        <p:nvSpPr>
          <p:cNvPr id="4" name="Slide Number Placeholder 3">
            <a:extLst>
              <a:ext uri="{FF2B5EF4-FFF2-40B4-BE49-F238E27FC236}">
                <a16:creationId xmlns:a16="http://schemas.microsoft.com/office/drawing/2014/main" id="{E05BB054-42F3-7BC6-3BD0-49489DA5DD22}"/>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765770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B409C-3DBC-D3CD-3D73-42BE06096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B630A-841E-8822-4CEA-EE0149BE6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F0188-8D75-D9C5-02F5-49E6D4A2F5F3}"/>
              </a:ext>
            </a:extLst>
          </p:cNvPr>
          <p:cNvSpPr>
            <a:spLocks noGrp="1"/>
          </p:cNvSpPr>
          <p:nvPr>
            <p:ph type="body" idx="1"/>
          </p:nvPr>
        </p:nvSpPr>
        <p:spPr>
          <a:xfrm>
            <a:off x="702310" y="4480004"/>
            <a:ext cx="5618480" cy="4362025"/>
          </a:xfrm>
        </p:spPr>
        <p:txBody>
          <a:bodyPr/>
          <a:lstStyle/>
          <a:p>
            <a:pPr algn="l" rtl="0" fontAlgn="base"/>
            <a:r>
              <a:rPr lang="en-US" sz="1400" dirty="0">
                <a:latin typeface="Calibri"/>
                <a:cs typeface="Calibri"/>
              </a:rPr>
              <a:t>UConn also has employment opportunities available to our students. ​</a:t>
            </a:r>
          </a:p>
          <a:p>
            <a:pPr algn="l" rtl="0" fontAlgn="base"/>
            <a:r>
              <a:rPr lang="en-US" sz="1400" dirty="0">
                <a:latin typeface="Calibri"/>
                <a:cs typeface="Calibri"/>
              </a:rPr>
              <a:t>​</a:t>
            </a:r>
          </a:p>
          <a:p>
            <a:pPr fontAlgn="base">
              <a:buFont typeface="Arial" panose="020B0604020202020204" pitchFamily="34" charset="0"/>
              <a:buChar char="•"/>
            </a:pPr>
            <a:r>
              <a:rPr lang="en-US" sz="1400" dirty="0">
                <a:latin typeface="Calibri"/>
                <a:cs typeface="Calibri"/>
              </a:rPr>
              <a:t>  There is Federal Work-Study, which is typically awarded to students with the most need. This type of employment opportunity is funded through the Department of Education. ​</a:t>
            </a:r>
          </a:p>
          <a:p>
            <a:pPr fontAlgn="base">
              <a:buFont typeface="Arial" panose="020B0604020202020204" pitchFamily="34" charset="0"/>
              <a:buNone/>
            </a:pPr>
            <a:endParaRPr lang="en-US" sz="1400" dirty="0">
              <a:latin typeface="Calibri"/>
              <a:cs typeface="Calibri"/>
            </a:endParaRPr>
          </a:p>
          <a:p>
            <a:pPr fontAlgn="base">
              <a:buFont typeface="Arial" panose="020B0604020202020204" pitchFamily="34" charset="0"/>
              <a:buChar char="•"/>
            </a:pPr>
            <a:r>
              <a:rPr lang="en-US" sz="1400" dirty="0">
                <a:latin typeface="Calibri"/>
                <a:cs typeface="Calibri"/>
              </a:rPr>
              <a:t>  There is also Student Labor, which is funded through the department in which you are seeking employment.  ​</a:t>
            </a:r>
          </a:p>
          <a:p>
            <a:pPr algn="l" rtl="0" fontAlgn="base"/>
            <a:r>
              <a:rPr lang="en-US" sz="1400" dirty="0">
                <a:latin typeface="Calibri"/>
                <a:cs typeface="Calibri"/>
              </a:rPr>
              <a:t>​</a:t>
            </a:r>
          </a:p>
          <a:p>
            <a:pPr algn="l" rtl="0" fontAlgn="base"/>
            <a:r>
              <a:rPr lang="en-US" sz="1400" dirty="0">
                <a:latin typeface="Calibri"/>
                <a:cs typeface="Calibri"/>
              </a:rPr>
              <a:t>You can search available positions online by visiting </a:t>
            </a:r>
            <a:r>
              <a:rPr lang="en-US" sz="1400" i="1" dirty="0">
                <a:latin typeface="Calibri"/>
                <a:cs typeface="Calibri"/>
              </a:rPr>
              <a:t>studentjobs.uconn.edu </a:t>
            </a:r>
            <a:r>
              <a:rPr lang="en-US" sz="1400" dirty="0">
                <a:latin typeface="Calibri"/>
                <a:cs typeface="Calibri"/>
              </a:rPr>
              <a:t>and choosing the blue link “12TWENTY For UConn students” ​</a:t>
            </a:r>
          </a:p>
          <a:p>
            <a:pPr algn="l" rtl="0" fontAlgn="base"/>
            <a:r>
              <a:rPr lang="en-US" sz="1400" dirty="0">
                <a:latin typeface="Calibri"/>
                <a:cs typeface="Calibri"/>
              </a:rPr>
              <a:t>​</a:t>
            </a:r>
          </a:p>
          <a:p>
            <a:pPr algn="l" rtl="0" fontAlgn="base"/>
            <a:r>
              <a:rPr lang="en-US" sz="1400" dirty="0">
                <a:latin typeface="Calibri"/>
                <a:cs typeface="Calibri"/>
              </a:rPr>
              <a:t>Students who are not offered work-study, still have the opportunity for employment through student labor category. ​</a:t>
            </a:r>
          </a:p>
          <a:p>
            <a:pPr algn="l" rtl="0" fontAlgn="base"/>
            <a:r>
              <a:rPr lang="en-US" sz="1400" dirty="0">
                <a:latin typeface="Calibri"/>
                <a:cs typeface="Calibri"/>
              </a:rPr>
              <a:t>​</a:t>
            </a:r>
          </a:p>
          <a:p>
            <a:pPr algn="l" rtl="0" fontAlgn="base"/>
            <a:r>
              <a:rPr lang="en-US" sz="1400" dirty="0">
                <a:latin typeface="Calibri"/>
                <a:cs typeface="Calibri"/>
              </a:rPr>
              <a:t>An important item to remember regarding work-study and student labor is that income earned is not applied to the fee bill instead,  students will receive a paycheck for hours worked. </a:t>
            </a:r>
          </a:p>
          <a:p>
            <a:pPr marL="174982" indent="-174982">
              <a:buFont typeface="Arial" panose="020B0604020202020204" pitchFamily="34" charset="0"/>
              <a:buChar char="•"/>
            </a:pPr>
            <a:endParaRPr lang="en-US" dirty="0">
              <a:cs typeface="Calibri"/>
            </a:endParaRPr>
          </a:p>
        </p:txBody>
      </p:sp>
      <p:sp>
        <p:nvSpPr>
          <p:cNvPr id="4" name="Slide Number Placeholder 3">
            <a:extLst>
              <a:ext uri="{FF2B5EF4-FFF2-40B4-BE49-F238E27FC236}">
                <a16:creationId xmlns:a16="http://schemas.microsoft.com/office/drawing/2014/main" id="{9838DDC0-7938-CE1F-A36D-80E51B488CBA}"/>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80576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A1465-26E7-48DD-F96D-C511E9BB3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E2146-F10F-FBA7-915F-650EC08D3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C9573-FC3A-6435-39EC-8CD1551662A2}"/>
              </a:ext>
            </a:extLst>
          </p:cNvPr>
          <p:cNvSpPr>
            <a:spLocks noGrp="1"/>
          </p:cNvSpPr>
          <p:nvPr>
            <p:ph type="body" idx="1"/>
          </p:nvPr>
        </p:nvSpPr>
        <p:spPr>
          <a:xfrm>
            <a:off x="421386" y="4480004"/>
            <a:ext cx="6110097" cy="4549823"/>
          </a:xfrm>
        </p:spPr>
        <p:txBody>
          <a:bodyPr/>
          <a:lstStyle/>
          <a:p>
            <a:endParaRPr lang="en-US" dirty="0"/>
          </a:p>
          <a:p>
            <a:pPr marL="174982" indent="-174982">
              <a:buFont typeface="Arial" panose="020B0604020202020204" pitchFamily="34" charset="0"/>
              <a:buChar char="•"/>
            </a:pPr>
            <a:r>
              <a:rPr lang="en-US" dirty="0"/>
              <a:t>Satisfactory Academic Progress or SAP and PACE are important components of your students financial aid offer.  </a:t>
            </a:r>
          </a:p>
          <a:p>
            <a:pPr marL="174982" indent="-174982">
              <a:buFont typeface="Arial" panose="020B0604020202020204" pitchFamily="34" charset="0"/>
              <a:buChar char="•"/>
            </a:pPr>
            <a:endParaRPr lang="en-US" dirty="0"/>
          </a:p>
          <a:p>
            <a:pPr marL="174625" indent="-174625">
              <a:buFont typeface="Arial" panose="020B0604020202020204" pitchFamily="34" charset="0"/>
              <a:buChar char="•"/>
            </a:pPr>
            <a:r>
              <a:rPr lang="en-US" dirty="0"/>
              <a:t>Students must maintain  cumulative GPA of 2.0 </a:t>
            </a:r>
            <a:endParaRPr lang="en-US" dirty="0">
              <a:cs typeface="Calibri"/>
            </a:endParaRPr>
          </a:p>
          <a:p>
            <a:endParaRPr lang="en-US" dirty="0"/>
          </a:p>
          <a:p>
            <a:pPr marL="174982" indent="-174982">
              <a:buFont typeface="Arial" panose="020B0604020202020204" pitchFamily="34" charset="0"/>
              <a:buChar char="•"/>
            </a:pPr>
            <a:r>
              <a:rPr lang="en-US" dirty="0"/>
              <a:t>Another component of SAP is PACE. PACE is the number of hours attempted versus what is completed. At UConn, students must pass 67% of the cumulative attempted credits. </a:t>
            </a:r>
          </a:p>
          <a:p>
            <a:pPr marL="174982" indent="-174982">
              <a:buFont typeface="Arial" panose="020B0604020202020204" pitchFamily="34" charset="0"/>
              <a:buChar char="•"/>
            </a:pPr>
            <a:endParaRPr lang="en-US" dirty="0"/>
          </a:p>
          <a:p>
            <a:pPr marL="641600" lvl="1" indent="-174982">
              <a:buFont typeface="Arial" panose="020B0604020202020204" pitchFamily="34" charset="0"/>
              <a:buChar char="•"/>
            </a:pPr>
            <a:r>
              <a:rPr lang="en-US" dirty="0"/>
              <a:t>For example, say you attempt 24 credits, but you complete 15, then your PACE would be 62% (15/24) and does not meet the required 67% of the cumulative attempted credits.  However, if you attempt 24 credits and complete 24 credits, your PACE would be 100%. </a:t>
            </a:r>
            <a:endParaRPr lang="en-US" dirty="0">
              <a:cs typeface="Calibri"/>
            </a:endParaRP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We review student’s progress each May which is the end of the spring term, after grades are posted.  If your student is cited for SAP, there is an appeal process in place.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Students will receive an email in May which provides the appeal timeframe and strict deadlines. Please keep in mind that the more your student appeals the less likely they are to be approved. If a student fails to meet SAP, they will no longer be eligible for Federal or Institutional aid.</a:t>
            </a:r>
          </a:p>
          <a:p>
            <a:endParaRPr lang="en-US" dirty="0">
              <a:cs typeface="Calibri"/>
            </a:endParaRPr>
          </a:p>
        </p:txBody>
      </p:sp>
      <p:sp>
        <p:nvSpPr>
          <p:cNvPr id="4" name="Slide Number Placeholder 3">
            <a:extLst>
              <a:ext uri="{FF2B5EF4-FFF2-40B4-BE49-F238E27FC236}">
                <a16:creationId xmlns:a16="http://schemas.microsoft.com/office/drawing/2014/main" id="{8F22B205-435E-FB69-5454-470DF5C7CA0C}"/>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762440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A1465-26E7-48DD-F96D-C511E9BB3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E2146-F10F-FBA7-915F-650EC08D3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C9573-FC3A-6435-39EC-8CD1551662A2}"/>
              </a:ext>
            </a:extLst>
          </p:cNvPr>
          <p:cNvSpPr>
            <a:spLocks noGrp="1"/>
          </p:cNvSpPr>
          <p:nvPr>
            <p:ph type="body" idx="1"/>
          </p:nvPr>
        </p:nvSpPr>
        <p:spPr>
          <a:xfrm>
            <a:off x="386271" y="4480005"/>
            <a:ext cx="6121802" cy="4666186"/>
          </a:xfrm>
        </p:spPr>
        <p:txBody>
          <a:bodyPr/>
          <a:lstStyle/>
          <a:p>
            <a:pPr marL="174982" indent="-174982">
              <a:buFont typeface="Arial" panose="020B0604020202020204" pitchFamily="34" charset="0"/>
              <a:buChar char="•"/>
            </a:pPr>
            <a:r>
              <a:rPr lang="en-US" dirty="0"/>
              <a:t>Day 10 also referred to as UConn’s fixed enrollment date is the10</a:t>
            </a:r>
            <a:r>
              <a:rPr lang="en-US" baseline="30000" dirty="0"/>
              <a:t>th</a:t>
            </a:r>
            <a:r>
              <a:rPr lang="en-US" dirty="0"/>
              <a:t> day of classes in each semester.</a:t>
            </a:r>
          </a:p>
          <a:p>
            <a:endParaRPr lang="en-US" dirty="0"/>
          </a:p>
          <a:p>
            <a:pPr marL="174982" indent="-174982">
              <a:buFont typeface="Arial" panose="020B0604020202020204" pitchFamily="34" charset="0"/>
              <a:buChar char="•"/>
            </a:pPr>
            <a:r>
              <a:rPr lang="en-US" dirty="0"/>
              <a:t>Students financial aid offers are created, assuming full-time status, which is 12 credits or more. Students have until 10 pm on this day to add classes through student admin or 5pm to do so in person with the Office of the Registrar. </a:t>
            </a:r>
          </a:p>
          <a:p>
            <a:endParaRPr lang="en-US" dirty="0"/>
          </a:p>
          <a:p>
            <a:pPr marL="174982" indent="-174982">
              <a:buFont typeface="Arial" panose="020B0604020202020204" pitchFamily="34" charset="0"/>
              <a:buChar char="•"/>
            </a:pPr>
            <a:r>
              <a:rPr lang="en-US" dirty="0"/>
              <a:t> Should enrollment status drop below full-time </a:t>
            </a:r>
            <a:r>
              <a:rPr lang="en-US" u="sng" dirty="0"/>
              <a:t>on</a:t>
            </a:r>
            <a:r>
              <a:rPr lang="en-US" dirty="0"/>
              <a:t> Day 10, financial aid offers will be adjusted (decreased). Students who are not enrolled full-time will not be eligible for; University Grants, Merit Scholarships, or Federal Work-Study. </a:t>
            </a:r>
            <a:endParaRPr lang="en-US" dirty="0">
              <a:cs typeface="Calibri"/>
            </a:endParaRPr>
          </a:p>
          <a:p>
            <a:endParaRPr lang="en-US" dirty="0"/>
          </a:p>
          <a:p>
            <a:pPr marL="174982" indent="-174982">
              <a:buFont typeface="Arial" panose="020B0604020202020204" pitchFamily="34" charset="0"/>
              <a:buChar char="•"/>
            </a:pPr>
            <a:r>
              <a:rPr lang="en-US" dirty="0"/>
              <a:t>In addition, Federal Pell Grants and Loans will be reduced to reflect the current Day 10 enrollment status.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Please note, our office sends out reminder emails to impacted students via their university email address, alerting them that their status is not full-time. It is important to either take action and ensure the student is enrolled full-time by Day 10 or complete the . </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There is an appeal process in place should a situation arise that prevented your student  from registering full-time. The appeal process will be outlined in an email communication, and it is the student’s responsibility to complete the appeal by the established deadline, no late appeals will be accepted. </a:t>
            </a:r>
          </a:p>
          <a:p>
            <a:endParaRPr lang="en-US" dirty="0">
              <a:cs typeface="Calibri"/>
            </a:endParaRPr>
          </a:p>
        </p:txBody>
      </p:sp>
      <p:sp>
        <p:nvSpPr>
          <p:cNvPr id="4" name="Slide Number Placeholder 3">
            <a:extLst>
              <a:ext uri="{FF2B5EF4-FFF2-40B4-BE49-F238E27FC236}">
                <a16:creationId xmlns:a16="http://schemas.microsoft.com/office/drawing/2014/main" id="{8F22B205-435E-FB69-5454-470DF5C7CA0C}"/>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4154168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B409C-3DBC-D3CD-3D73-42BE06096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B630A-841E-8822-4CEA-EE0149BE6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F0188-8D75-D9C5-02F5-49E6D4A2F5F3}"/>
              </a:ext>
            </a:extLst>
          </p:cNvPr>
          <p:cNvSpPr>
            <a:spLocks noGrp="1"/>
          </p:cNvSpPr>
          <p:nvPr>
            <p:ph type="body" idx="1"/>
          </p:nvPr>
        </p:nvSpPr>
        <p:spPr/>
        <p:txBody>
          <a:bodyPr/>
          <a:lstStyle/>
          <a:p>
            <a:pPr>
              <a:buFont typeface="Arial" panose="020B0604020202020204" pitchFamily="34" charset="0"/>
              <a:buNone/>
            </a:pPr>
            <a:r>
              <a:rPr lang="en-US" dirty="0"/>
              <a:t>Let us review the verification process.</a:t>
            </a:r>
          </a:p>
          <a:p>
            <a:r>
              <a:rPr lang="en-US" dirty="0"/>
              <a:t> </a:t>
            </a:r>
            <a:endParaRPr lang="en-US" dirty="0">
              <a:cs typeface="Calibri" panose="020F0502020204030204"/>
            </a:endParaRPr>
          </a:p>
          <a:p>
            <a:pPr>
              <a:buFont typeface="Arial" panose="020B0604020202020204" pitchFamily="34" charset="0"/>
              <a:buChar char="•"/>
            </a:pPr>
            <a:r>
              <a:rPr lang="en-US" dirty="0"/>
              <a:t> Students are randomly selected through the Department of Education. If you have been selected, it will be noted on your FAFSA Submission Summary and you will need to submit certain documentation to confirm information on the FAFSA. Examples of documentation may include income information like a W2 form or 1040 federal tax return, household size, or number in college form, to name a few. </a:t>
            </a:r>
            <a:endParaRPr lang="en-US" dirty="0">
              <a:cs typeface="Calibri" panose="020F0502020204030204"/>
            </a:endParaRPr>
          </a:p>
          <a:p>
            <a:pPr>
              <a:buFont typeface="Arial" panose="020B0604020202020204" pitchFamily="34" charset="0"/>
              <a:buChar char="•"/>
            </a:pPr>
            <a:endParaRPr lang="en-US" dirty="0"/>
          </a:p>
          <a:p>
            <a:pPr>
              <a:buFont typeface="Arial" panose="020B0604020202020204" pitchFamily="34" charset="0"/>
              <a:buChar char="•"/>
            </a:pPr>
            <a:r>
              <a:rPr lang="en-US" dirty="0"/>
              <a:t> We have established a partnership with Inceptia to expedite the federal verification process. Verification Gateway from Inceptia is an online portal to guide students and parents through verification. </a:t>
            </a:r>
            <a:endParaRPr lang="en-US" dirty="0">
              <a:cs typeface="Calibri"/>
            </a:endParaRPr>
          </a:p>
          <a:p>
            <a:pPr>
              <a:buFont typeface="Arial" panose="020B0604020202020204" pitchFamily="34" charset="0"/>
              <a:buChar char="•"/>
            </a:pPr>
            <a:endParaRPr lang="en-US" dirty="0"/>
          </a:p>
          <a:p>
            <a:pPr>
              <a:buFont typeface="Arial" panose="020B0604020202020204" pitchFamily="34" charset="0"/>
              <a:buChar char="•"/>
            </a:pPr>
            <a:r>
              <a:rPr lang="en-US" dirty="0"/>
              <a:t> If your FAFSA is selected for verification by the US Department of Education, you will receive an email from </a:t>
            </a:r>
            <a:r>
              <a:rPr lang="en-US" dirty="0">
                <a:hlinkClick r:id="rId3"/>
              </a:rPr>
              <a:t>VGCS@inceptia.org</a:t>
            </a:r>
            <a:r>
              <a:rPr lang="en-US" dirty="0"/>
              <a:t>, or a postcard from Inceptia containing University of Connecticut’s unique website link to start the verification process. </a:t>
            </a:r>
            <a:endParaRPr lang="en-US" dirty="0">
              <a:cs typeface="Calibri"/>
            </a:endParaRPr>
          </a:p>
          <a:p>
            <a:pPr>
              <a:buFont typeface="Arial" panose="020B0604020202020204" pitchFamily="34" charset="0"/>
              <a:buChar char="•"/>
            </a:pPr>
            <a:endParaRPr lang="en-US" dirty="0"/>
          </a:p>
          <a:p>
            <a:pPr>
              <a:buFont typeface="Arial" panose="020B0604020202020204" pitchFamily="34" charset="0"/>
              <a:buChar char="•"/>
            </a:pPr>
            <a:r>
              <a:rPr lang="en-US" dirty="0"/>
              <a:t> At UConn, your aid will not disburse to your fee bill until the Verification process is complete.  Please submit your documents as soon as they are requested.</a:t>
            </a:r>
          </a:p>
          <a:p>
            <a:pPr marL="174982" indent="-174982">
              <a:buFont typeface="Arial" panose="020B0604020202020204" pitchFamily="34" charset="0"/>
              <a:buChar char="•"/>
            </a:pPr>
            <a:endParaRPr lang="en-US" dirty="0">
              <a:cs typeface="Calibri"/>
            </a:endParaRPr>
          </a:p>
        </p:txBody>
      </p:sp>
      <p:sp>
        <p:nvSpPr>
          <p:cNvPr id="4" name="Slide Number Placeholder 3">
            <a:extLst>
              <a:ext uri="{FF2B5EF4-FFF2-40B4-BE49-F238E27FC236}">
                <a16:creationId xmlns:a16="http://schemas.microsoft.com/office/drawing/2014/main" id="{9838DDC0-7938-CE1F-A36D-80E51B488CBA}"/>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805764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2F670-4326-82AB-0811-90BD52C61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2B622-52B6-85EC-34DD-E1610DC50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7ECEF-F1F2-E1FC-2B4D-9B6463BDCD32}"/>
              </a:ext>
            </a:extLst>
          </p:cNvPr>
          <p:cNvSpPr>
            <a:spLocks noGrp="1"/>
          </p:cNvSpPr>
          <p:nvPr>
            <p:ph type="body" idx="1"/>
          </p:nvPr>
        </p:nvSpPr>
        <p:spPr>
          <a:xfrm>
            <a:off x="421386" y="4480004"/>
            <a:ext cx="6110097" cy="4549823"/>
          </a:xfrm>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understand that your family’s financial situation may have changed from when you first completed your FAFSA, which this year used 2023 Tax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a few circumstances we would consider.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you have a special circumstance please visit:  </a:t>
            </a:r>
            <a:r>
              <a:rPr lang="en-US" i="1" dirty="0"/>
              <a:t>financialaid.uconn.edu/appeals</a:t>
            </a:r>
            <a:r>
              <a:rPr lang="en-US" i="0" dirty="0"/>
              <a:t> and c</a:t>
            </a:r>
            <a:r>
              <a:rPr lang="en-US" dirty="0">
                <a:cs typeface="Calibri"/>
              </a:rPr>
              <a:t>ontact our office to begin the Special Circumstance process</a:t>
            </a:r>
          </a:p>
        </p:txBody>
      </p:sp>
      <p:sp>
        <p:nvSpPr>
          <p:cNvPr id="4" name="Slide Number Placeholder 3">
            <a:extLst>
              <a:ext uri="{FF2B5EF4-FFF2-40B4-BE49-F238E27FC236}">
                <a16:creationId xmlns:a16="http://schemas.microsoft.com/office/drawing/2014/main" id="{EC1CD8EF-BA84-01D2-C3F3-9189A5CA5E6C}"/>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468914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7976" y="4480005"/>
            <a:ext cx="6168623" cy="4573095"/>
          </a:xfrm>
        </p:spPr>
        <p:txBody>
          <a:bodyPr/>
          <a:lstStyle/>
          <a:p>
            <a:r>
              <a:rPr lang="en-US" dirty="0"/>
              <a:t> </a:t>
            </a:r>
          </a:p>
          <a:p>
            <a:r>
              <a:rPr lang="en-US" dirty="0"/>
              <a:t>Lastly, as a matriculated student, One Stop Services adheres to the Family Educational Rights and Privacy Act (FERPA) which safeguards students' educational records</a:t>
            </a:r>
          </a:p>
          <a:p>
            <a:endParaRPr lang="en-US" dirty="0"/>
          </a:p>
          <a:p>
            <a:r>
              <a:rPr lang="en-US" dirty="0"/>
              <a:t>In order for any office to communicate about a student’s record, a FERPA code is required. Details about FERPA policy are available at ferpa.uconn.edu. </a:t>
            </a:r>
            <a:endParaRPr lang="en-US" dirty="0">
              <a:ea typeface="Calibri"/>
              <a:cs typeface="Calibri"/>
            </a:endParaRPr>
          </a:p>
          <a:p>
            <a:endParaRPr lang="en-US" dirty="0">
              <a:ea typeface="Calibri"/>
              <a:cs typeface="Calibri"/>
            </a:endParaRPr>
          </a:p>
          <a:p>
            <a:r>
              <a:rPr lang="en-US" dirty="0">
                <a:ea typeface="Calibri"/>
                <a:cs typeface="Calibri"/>
              </a:rPr>
              <a:t>Please have your student set up with a FERPA code before contacting us.   Without it, we are unable to provide specific information about your student.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373888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8DC04-AAEA-8D5C-AA92-B27421C50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A363B-2668-0BE9-596C-0147930D1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EEE01-946F-F1A1-59E1-512E93E4781D}"/>
              </a:ext>
            </a:extLst>
          </p:cNvPr>
          <p:cNvSpPr>
            <a:spLocks noGrp="1"/>
          </p:cNvSpPr>
          <p:nvPr>
            <p:ph type="body" idx="1"/>
          </p:nvPr>
        </p:nvSpPr>
        <p:spPr/>
        <p:txBody>
          <a:bodyPr/>
          <a:lstStyle/>
          <a:p>
            <a:pPr marL="174982" indent="-174982">
              <a:buFont typeface="Arial" panose="020B0604020202020204" pitchFamily="34" charset="0"/>
              <a:buChar char="•"/>
            </a:pPr>
            <a:r>
              <a:rPr lang="en-US" dirty="0">
                <a:cs typeface="Calibri"/>
              </a:rPr>
              <a:t>Read the information from the slide.</a:t>
            </a:r>
          </a:p>
        </p:txBody>
      </p:sp>
      <p:sp>
        <p:nvSpPr>
          <p:cNvPr id="4" name="Slide Number Placeholder 3">
            <a:extLst>
              <a:ext uri="{FF2B5EF4-FFF2-40B4-BE49-F238E27FC236}">
                <a16:creationId xmlns:a16="http://schemas.microsoft.com/office/drawing/2014/main" id="{15199FAE-4E7C-4EB3-70D0-4661FFB13AF4}"/>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459639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defTabSz="952462">
              <a:defRPr/>
            </a:pPr>
            <a:r>
              <a:rPr lang="en-US" sz="1200" dirty="0"/>
              <a:t>Here at UCONN, the Office of the Bursar bills for tuition and fees. Receives payments, offers payment plans, post private scholarships, invoices third party payments and issues refunds for overpayments on </a:t>
            </a:r>
            <a:r>
              <a:rPr lang="en-US" sz="1200" u="sng" dirty="0"/>
              <a:t>a</a:t>
            </a:r>
            <a:r>
              <a:rPr lang="en-US" sz="1200" dirty="0"/>
              <a:t> student’s account.  </a:t>
            </a:r>
          </a:p>
          <a:p>
            <a:pPr defTabSz="952462">
              <a:defRPr/>
            </a:pPr>
            <a:endParaRPr lang="en-US" sz="1200" dirty="0"/>
          </a:p>
          <a:p>
            <a:pPr defTabSz="952462">
              <a:defRPr/>
            </a:pPr>
            <a:r>
              <a:rPr lang="en-US" sz="1200" dirty="0"/>
              <a:t>Students might have overpayments refunded to them to pay for living expenses and or school supplies.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indent="0">
              <a:buFont typeface="Arial" panose="020B0604020202020204" pitchFamily="34" charset="0"/>
              <a:buNone/>
            </a:pPr>
            <a:endParaRPr lang="en-US" dirty="0">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94651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C20D301-906D-72AF-D772-DB9C67BAC81E}"/>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9D548C01-E705-0256-C63D-26D3FF155308}"/>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dirty="0">
              <a:latin typeface="Calibri" panose="020F0502020204030204" pitchFamily="34" charset="0"/>
            </a:endParaRPr>
          </a:p>
        </p:txBody>
      </p:sp>
      <p:sp>
        <p:nvSpPr>
          <p:cNvPr id="9220" name="Slide Number Placeholder 3">
            <a:extLst>
              <a:ext uri="{FF2B5EF4-FFF2-40B4-BE49-F238E27FC236}">
                <a16:creationId xmlns:a16="http://schemas.microsoft.com/office/drawing/2014/main" id="{6B543702-7BA9-B049-0B04-98FC0A4FBF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0379B386-0A18-4DC1-BA86-9011E8458788}" type="slidenum">
              <a:rPr altLang="en-US">
                <a:solidFill>
                  <a:srgbClr val="000000"/>
                </a:solidFill>
                <a:latin typeface="Calibri" panose="020F0502020204030204" pitchFamily="34" charset="0"/>
              </a:rPr>
              <a:pPr fontAlgn="base">
                <a:spcBef>
                  <a:spcPct val="0"/>
                </a:spcBef>
                <a:spcAft>
                  <a:spcPct val="0"/>
                </a:spcAft>
              </a:pPr>
              <a:t>5</a:t>
            </a:fld>
            <a:endParaRPr altLang="en-US">
              <a:solidFill>
                <a:srgbClr val="000000"/>
              </a:solidFill>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marL="0" indent="0">
              <a:buNone/>
            </a:pPr>
            <a:r>
              <a:rPr lang="en-US" dirty="0">
                <a:cs typeface="Calibri"/>
              </a:rPr>
              <a:t>Fun Fact! …………………….UConn was founded in 1881</a:t>
            </a:r>
            <a:r>
              <a:rPr lang="en-US" sz="1200" b="1" dirty="0">
                <a:solidFill>
                  <a:srgbClr val="002868"/>
                </a:solidFill>
                <a:cs typeface="Calibri"/>
              </a:rPr>
              <a:t>, </a:t>
            </a:r>
            <a:r>
              <a:rPr lang="en-US" sz="1200" b="0" dirty="0">
                <a:solidFill>
                  <a:srgbClr val="002868"/>
                </a:solidFill>
                <a:cs typeface="Calibri"/>
              </a:rPr>
              <a:t>which determined the undergraduate fee bill due dates. </a:t>
            </a:r>
          </a:p>
          <a:p>
            <a:pPr marL="0" indent="0">
              <a:buNone/>
            </a:pPr>
            <a:endParaRPr lang="en-US" sz="1200" dirty="0">
              <a:solidFill>
                <a:schemeClr val="tx1"/>
              </a:solidFill>
            </a:endParaRPr>
          </a:p>
          <a:p>
            <a:pPr marL="0" indent="0">
              <a:buNone/>
            </a:pPr>
            <a:r>
              <a:rPr lang="en-US" sz="1200" dirty="0">
                <a:solidFill>
                  <a:schemeClr val="tx1"/>
                </a:solidFill>
              </a:rPr>
              <a:t>Fall fee bills are due August 1</a:t>
            </a:r>
            <a:r>
              <a:rPr lang="en-US" sz="1200" baseline="30000" dirty="0">
                <a:solidFill>
                  <a:schemeClr val="tx1"/>
                </a:solidFill>
              </a:rPr>
              <a:t>st</a:t>
            </a:r>
            <a:r>
              <a:rPr lang="en-US" sz="1200" dirty="0">
                <a:solidFill>
                  <a:schemeClr val="tx1"/>
                </a:solidFill>
              </a:rPr>
              <a:t> </a:t>
            </a:r>
            <a:r>
              <a:rPr lang="en-US" sz="1200" b="1" dirty="0">
                <a:solidFill>
                  <a:schemeClr val="tx1"/>
                </a:solidFill>
              </a:rPr>
              <a:t>(</a:t>
            </a:r>
            <a:r>
              <a:rPr lang="en-US" sz="1200" b="1" u="sng" dirty="0">
                <a:solidFill>
                  <a:schemeClr val="tx1"/>
                </a:solidFill>
              </a:rPr>
              <a:t>8/1) and </a:t>
            </a:r>
            <a:r>
              <a:rPr lang="en-US" sz="1200" dirty="0">
                <a:solidFill>
                  <a:schemeClr val="tx1"/>
                </a:solidFill>
              </a:rPr>
              <a:t>are typically generated early to mid June.  </a:t>
            </a:r>
          </a:p>
          <a:p>
            <a:pPr marL="0" indent="0">
              <a:buNone/>
            </a:pPr>
            <a:endParaRPr lang="en-US" sz="1200" dirty="0">
              <a:solidFill>
                <a:srgbClr val="002868"/>
              </a:solidFill>
            </a:endParaRPr>
          </a:p>
          <a:p>
            <a:pPr marL="0" indent="0">
              <a:buNone/>
            </a:pPr>
            <a:r>
              <a:rPr lang="en-US" sz="1200" dirty="0">
                <a:solidFill>
                  <a:schemeClr val="tx1"/>
                </a:solidFill>
              </a:rPr>
              <a:t>Spring fee bills are due January 8</a:t>
            </a:r>
            <a:r>
              <a:rPr lang="en-US" sz="1200" baseline="30000" dirty="0">
                <a:solidFill>
                  <a:schemeClr val="tx1"/>
                </a:solidFill>
              </a:rPr>
              <a:t>th</a:t>
            </a:r>
            <a:r>
              <a:rPr lang="en-US" sz="1200" dirty="0">
                <a:solidFill>
                  <a:schemeClr val="tx1"/>
                </a:solidFill>
              </a:rPr>
              <a:t> </a:t>
            </a:r>
            <a:r>
              <a:rPr lang="en-US" sz="1200" b="1" dirty="0">
                <a:solidFill>
                  <a:schemeClr val="tx1"/>
                </a:solidFill>
              </a:rPr>
              <a:t>(</a:t>
            </a:r>
            <a:r>
              <a:rPr lang="en-US" sz="1200" b="1" u="sng" dirty="0">
                <a:solidFill>
                  <a:schemeClr val="tx1"/>
                </a:solidFill>
              </a:rPr>
              <a:t>1/8</a:t>
            </a:r>
            <a:r>
              <a:rPr lang="en-US" sz="1200" b="1" dirty="0">
                <a:solidFill>
                  <a:schemeClr val="tx1"/>
                </a:solidFill>
              </a:rPr>
              <a:t>) and </a:t>
            </a:r>
            <a:r>
              <a:rPr lang="en-US" sz="1200" dirty="0">
                <a:solidFill>
                  <a:schemeClr val="tx1"/>
                </a:solidFill>
              </a:rPr>
              <a:t>are typically generated in mid-November </a:t>
            </a:r>
          </a:p>
          <a:p>
            <a:pPr marL="0" indent="0">
              <a:buNone/>
            </a:pPr>
            <a:endParaRPr lang="en-US" sz="1200" dirty="0"/>
          </a:p>
          <a:p>
            <a:pPr marL="0" indent="0">
              <a:buNone/>
            </a:pPr>
            <a:r>
              <a:rPr lang="en-US" sz="1200" b="0" dirty="0">
                <a:solidFill>
                  <a:srgbClr val="002060"/>
                </a:solidFill>
              </a:rPr>
              <a:t>It is very important to note that tuition bills are issued electronically </a:t>
            </a:r>
            <a:r>
              <a:rPr lang="en-US" sz="1200" b="0" u="sng" dirty="0">
                <a:solidFill>
                  <a:srgbClr val="002060"/>
                </a:solidFill>
              </a:rPr>
              <a:t>ONLY</a:t>
            </a:r>
            <a:r>
              <a:rPr lang="en-US" sz="1200" b="0" dirty="0">
                <a:solidFill>
                  <a:srgbClr val="002060"/>
                </a:solidFill>
              </a:rPr>
              <a:t> to the students uconn.edu email address. Students will receive email notifications regarding when fee bills are issued, due dates, payments received and changes in their account. </a:t>
            </a:r>
            <a:r>
              <a:rPr lang="en-US" sz="1800" b="0" i="0" u="none" strike="noStrike" dirty="0">
                <a:solidFill>
                  <a:srgbClr val="002060"/>
                </a:solidFill>
                <a:effectLst/>
                <a:highlight>
                  <a:srgbClr val="F5F5F5"/>
                </a:highlight>
                <a:latin typeface="Aptos" panose="020B0004020202020204" pitchFamily="34" charset="0"/>
              </a:rPr>
              <a:t>Parents and Guardians who become Authorized Users BEFORE the fee bill releases will receive a notification that the fee bill is ready to view, they can make a payment, enroll in a payment plan and other helpful reminders regarding the fee bill. If an Authorized User does not receive the email notification, the student may forward the email they received to the Authorize User. The information will also be available on our website, bursar.uconn.edu under the “Resources” tab. Closer to the due date, students and Authorized Users who have not paid their balance will receive another notification, so students must set up parents and guardians to become Authorized Users if they wish to receive the following information. </a:t>
            </a:r>
            <a:r>
              <a:rPr lang="en-US" sz="1800" b="0" dirty="0">
                <a:solidFill>
                  <a:srgbClr val="002060"/>
                </a:solidFill>
              </a:rPr>
              <a:t>Fee bills are also available to view 24/7 through Student Administration and the Flywire payment portal. </a:t>
            </a:r>
          </a:p>
          <a:p>
            <a:pPr marL="0" indent="0">
              <a:buNone/>
            </a:pPr>
            <a:endParaRPr lang="en-US" sz="1800" b="0" i="0" u="none" strike="noStrike" dirty="0">
              <a:solidFill>
                <a:srgbClr val="002060"/>
              </a:solidFill>
              <a:effectLst/>
              <a:highlight>
                <a:srgbClr val="F5F5F5"/>
              </a:highlight>
              <a:latin typeface="Aptos" panose="020B0004020202020204" pitchFamily="34" charset="0"/>
            </a:endParaRPr>
          </a:p>
          <a:p>
            <a:pPr algn="l" rtl="0" fontAlgn="base"/>
            <a:endParaRPr lang="en-US" sz="1200" dirty="0"/>
          </a:p>
          <a:p>
            <a:pPr marL="0" indent="0">
              <a:buFont typeface="Arial" panose="020B0604020202020204" pitchFamily="34" charset="0"/>
              <a:buNone/>
            </a:pPr>
            <a:endParaRPr lang="en-US" dirty="0">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marL="0" marR="0" lvl="0" indent="0" algn="r" defTabSz="952462" rtl="0" eaLnBrk="1" fontAlgn="auto" latinLnBrk="0" hangingPunct="1">
              <a:lnSpc>
                <a:spcPct val="100000"/>
              </a:lnSpc>
              <a:spcBef>
                <a:spcPts val="0"/>
              </a:spcBef>
              <a:spcAft>
                <a:spcPts val="0"/>
              </a:spcAft>
              <a:buClrTx/>
              <a:buSzTx/>
              <a:buFontTx/>
              <a:buNone/>
              <a:tabLst/>
              <a:defRPr/>
            </a:pPr>
            <a:fld id="{45D61E15-52AF-4299-9C00-B429B85826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246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513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r>
              <a:rPr lang="en-US" dirty="0"/>
              <a:t>There are multiple ways to pay the fee bill.</a:t>
            </a:r>
          </a:p>
          <a:p>
            <a:endParaRPr lang="en-US" dirty="0"/>
          </a:p>
          <a:p>
            <a:r>
              <a:rPr lang="en-US" dirty="0"/>
              <a:t>Electronic payment options are the fastest and most secure methods of payment.  To make a payment online, visit our website to login to be directed to the payment portal.</a:t>
            </a:r>
          </a:p>
          <a:p>
            <a:endParaRPr lang="en-US" dirty="0"/>
          </a:p>
          <a:p>
            <a:r>
              <a:rPr lang="en-US" dirty="0"/>
              <a:t>E-checks, or electronic checks, uses your banking information to process a secure payment online.  Here you will enter your routing and account bank numbers. There is </a:t>
            </a:r>
            <a:r>
              <a:rPr lang="en-US" dirty="0">
                <a:solidFill>
                  <a:srgbClr val="FF0000"/>
                </a:solidFill>
              </a:rPr>
              <a:t>no fee </a:t>
            </a:r>
            <a:r>
              <a:rPr lang="en-US" dirty="0"/>
              <a:t>to pay via e-check.</a:t>
            </a:r>
          </a:p>
          <a:p>
            <a:endParaRPr lang="en-US" dirty="0"/>
          </a:p>
          <a:p>
            <a:r>
              <a:rPr lang="en-US" dirty="0"/>
              <a:t>Credit and debit cards can be used online as well. To use a  debit or credit card, you will be charged a 2.75% convenience fee.  </a:t>
            </a:r>
          </a:p>
          <a:p>
            <a:endParaRPr lang="en-US" dirty="0"/>
          </a:p>
          <a:p>
            <a:r>
              <a:rPr lang="en-US" dirty="0"/>
              <a:t>If you wish to pay the fee bill with your Fidelity 529 College Savings Plan, you will need to login to Flywire and select the ACH option. </a:t>
            </a:r>
            <a:r>
              <a:rPr lang="en-US" b="1" i="0" dirty="0">
                <a:solidFill>
                  <a:schemeClr val="tx1"/>
                </a:solidFill>
                <a:effectLst/>
                <a:latin typeface="+mn-lt"/>
              </a:rPr>
              <a:t>For other </a:t>
            </a:r>
            <a:r>
              <a:rPr lang="en-US" b="0" i="0" dirty="0">
                <a:solidFill>
                  <a:srgbClr val="000E2F"/>
                </a:solidFill>
                <a:effectLst/>
                <a:latin typeface="proxima nova"/>
              </a:rPr>
              <a:t>529 College Savings Plans you may now have an electronic </a:t>
            </a:r>
            <a:r>
              <a:rPr lang="en-US" b="1" i="0" dirty="0">
                <a:solidFill>
                  <a:srgbClr val="000E2F"/>
                </a:solidFill>
                <a:effectLst/>
                <a:latin typeface="proxima nova"/>
              </a:rPr>
              <a:t>option</a:t>
            </a:r>
            <a:r>
              <a:rPr lang="en-US" b="0" i="0" dirty="0">
                <a:solidFill>
                  <a:srgbClr val="000E2F"/>
                </a:solidFill>
                <a:effectLst/>
                <a:latin typeface="proxima nova"/>
              </a:rPr>
              <a:t> with the provider which saves time and improves transparency with real-time payment tracking. When requesting a withdrawal from your plan, look to see if your provider can electronically send a payment to UConn. If the option is not available, the 529 College Savings Plan provider will need to send a paper check by mail. </a:t>
            </a:r>
            <a:endParaRPr lang="en-US" dirty="0"/>
          </a:p>
          <a:p>
            <a:endParaRPr lang="en-US" dirty="0"/>
          </a:p>
          <a:p>
            <a:r>
              <a:rPr lang="en-US" b="0" i="0" dirty="0">
                <a:solidFill>
                  <a:srgbClr val="000E2F"/>
                </a:solidFill>
                <a:effectLst/>
                <a:latin typeface="proxima nova"/>
              </a:rPr>
              <a:t>University of Connecticut is partnered with Flywire offering students the ability to pay their fee bills with foreign currency via an international account. Students and Authorized Users can login to the payment portal to make a wire transfer.  </a:t>
            </a:r>
            <a:r>
              <a:rPr lang="en-US" b="0" i="0" u="sng" dirty="0">
                <a:solidFill>
                  <a:srgbClr val="000E2F"/>
                </a:solidFill>
                <a:effectLst/>
                <a:latin typeface="proxima nova"/>
              </a:rPr>
              <a:t>UConn DOES NOT give out banking information</a:t>
            </a:r>
            <a:r>
              <a:rPr lang="en-US" b="0" i="0" dirty="0">
                <a:solidFill>
                  <a:srgbClr val="000E2F"/>
                </a:solidFill>
                <a:effectLst/>
                <a:latin typeface="proxima nova"/>
              </a:rPr>
              <a:t> and we can only track payments made through Flywire.</a:t>
            </a:r>
          </a:p>
          <a:p>
            <a:endParaRPr lang="en-US" dirty="0"/>
          </a:p>
          <a:p>
            <a:pPr defTabSz="933237">
              <a:defRPr/>
            </a:pPr>
            <a:r>
              <a:rPr lang="en-US" dirty="0"/>
              <a:t>Payees can still mail a check, bank check, money order, or a 529 payment. If the payment is being delivered by mail, the payment can take up to 2 weeks depending on the mail system. It is important that these payments including 529s, are sent 2-4 weeks before the fee bill due date to avoid late fees and holds on the student's account. </a:t>
            </a:r>
            <a:r>
              <a:rPr lang="en-US" u="sng" dirty="0"/>
              <a:t>Please note w</a:t>
            </a:r>
            <a:r>
              <a:rPr lang="en-US" dirty="0"/>
              <a:t>hen paying with a 529 plan, you must request a 529 check from your 529 plan provider. The mail payments can be sent to…..</a:t>
            </a:r>
          </a:p>
          <a:p>
            <a:pPr defTabSz="933237">
              <a:defRPr/>
            </a:pPr>
            <a:endParaRPr lang="en-US" dirty="0"/>
          </a:p>
          <a:p>
            <a:pPr algn="ctr"/>
            <a:r>
              <a:rPr lang="en-US" dirty="0"/>
              <a:t>University of Connecticut</a:t>
            </a:r>
          </a:p>
          <a:p>
            <a:pPr algn="ctr"/>
            <a:r>
              <a:rPr lang="en-US" dirty="0"/>
              <a:t>233 Glenbrook Rd, Unit 4100</a:t>
            </a:r>
          </a:p>
          <a:p>
            <a:pPr algn="ctr"/>
            <a:r>
              <a:rPr lang="en-US" dirty="0"/>
              <a:t>Storrs, CT 06269</a:t>
            </a:r>
          </a:p>
          <a:p>
            <a:pPr defTabSz="933237">
              <a:defRPr/>
            </a:pPr>
            <a:endParaRPr lang="en-US" dirty="0"/>
          </a:p>
          <a:p>
            <a:endParaRPr lang="en-US" dirty="0"/>
          </a:p>
          <a:p>
            <a:pPr defTabSz="933237">
              <a:defRPr/>
            </a:pPr>
            <a:r>
              <a:rPr lang="en-US" dirty="0"/>
              <a:t>When mailing a payment, the address </a:t>
            </a:r>
            <a:r>
              <a:rPr lang="en-US" dirty="0">
                <a:solidFill>
                  <a:srgbClr val="C00000"/>
                </a:solidFill>
              </a:rPr>
              <a:t>MUST include </a:t>
            </a:r>
            <a:r>
              <a:rPr lang="en-US" dirty="0"/>
              <a:t>UNIT 4100. If the address is missing 4100, we will not receive this payment. </a:t>
            </a:r>
          </a:p>
          <a:p>
            <a:pPr defTabSz="933237">
              <a:defRPr/>
            </a:pPr>
            <a:endParaRPr lang="en-US" dirty="0"/>
          </a:p>
          <a:p>
            <a:pPr defTabSz="933237">
              <a:defRPr/>
            </a:pPr>
            <a:r>
              <a:rPr lang="en-US" dirty="0"/>
              <a:t>If the payee wishes not to mail the payment, a drop box can be found on the Storrs Campus in the Wilbur Cross Building or any regional campus. All payments being mailed or placed in the drop box, MUST include students name and ID. If the payment is missing the name and ID, we cannot post the payment to the account.</a:t>
            </a:r>
          </a:p>
          <a:p>
            <a:endParaRPr lang="en-US" dirty="0"/>
          </a:p>
          <a:p>
            <a:pPr defTabSz="933237">
              <a:defRPr/>
            </a:pPr>
            <a:r>
              <a:rPr lang="en-US" dirty="0"/>
              <a:t>Please note </a:t>
            </a:r>
            <a:r>
              <a:rPr lang="en-US" dirty="0">
                <a:solidFill>
                  <a:srgbClr val="C00000"/>
                </a:solidFill>
                <a:latin typeface="Aptos" panose="020B0004020202020204" pitchFamily="34" charset="0"/>
                <a:cs typeface="Arial" panose="020B0604020202020204" pitchFamily="34" charset="0"/>
              </a:rPr>
              <a:t>we do not accept cash or payments over the phone.</a:t>
            </a:r>
          </a:p>
          <a:p>
            <a:pPr marL="0" indent="0">
              <a:buFont typeface="Arial" panose="020B0604020202020204" pitchFamily="34" charset="0"/>
              <a:buNone/>
            </a:pPr>
            <a:endParaRPr lang="en-US" dirty="0">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837203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UConn offers Fall and Spring 5,4 and 3-month interest-free payment plans as an alternative to one large payment to help limit loan borrowing and ease financial pressures. </a:t>
            </a:r>
            <a:r>
              <a:rPr lang="en-US" dirty="0"/>
              <a:t>UCONN does not offer payment plans for the summer and winter sessions. </a:t>
            </a:r>
            <a:r>
              <a:rPr lang="en-US" b="0" i="0" dirty="0">
                <a:solidFill>
                  <a:srgbClr val="000000"/>
                </a:solidFill>
                <a:effectLst/>
                <a:latin typeface="Helvetica Neue"/>
              </a:rPr>
              <a:t>Students and designated Authorized Users may enroll in a payment plan to pay for eligible student charges. </a:t>
            </a:r>
            <a:r>
              <a:rPr lang="en-US" dirty="0"/>
              <a:t>If a student or Authorized User wishes to set up a 5-month installment plan, they will need to sign up when fee bills are issued. After each enroll by due date, the amount of payment plan offers decrease, so we recommend signing up early. </a:t>
            </a:r>
          </a:p>
          <a:p>
            <a:endParaRPr lang="en-US" b="0" i="0" dirty="0">
              <a:solidFill>
                <a:srgbClr val="000000"/>
              </a:solidFill>
              <a:effectLst/>
              <a:latin typeface="Helvetica Neue"/>
            </a:endParaRPr>
          </a:p>
          <a:p>
            <a:pPr marL="0" marR="0" lvl="0" indent="0" algn="l" defTabSz="933237"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To qualify for the payment plan, your account must be in good standing.  All outstanding balances must be paid off first.  However, any student who owes more than $300 for the current term may enroll. While the plan is interest free, there is a $100 non-refundable sign-up fee for the Fall and Spring plans. UConn only offers fall and spring payment plans. We do not offer winter and summer payment plans. </a:t>
            </a:r>
          </a:p>
          <a:p>
            <a:pPr defTabSz="933237">
              <a:defRPr/>
            </a:pPr>
            <a:endParaRPr lang="en-US" b="0" i="0" dirty="0">
              <a:solidFill>
                <a:srgbClr val="000000"/>
              </a:solidFill>
              <a:effectLst/>
              <a:latin typeface="Helvetica Neue"/>
            </a:endParaRPr>
          </a:p>
          <a:p>
            <a:pPr defTabSz="933237">
              <a:defRPr/>
            </a:pPr>
            <a:r>
              <a:rPr lang="en-US" b="0" i="0" dirty="0">
                <a:solidFill>
                  <a:srgbClr val="000000"/>
                </a:solidFill>
                <a:effectLst/>
                <a:latin typeface="Helvetica Neue"/>
              </a:rPr>
              <a:t>Students and Authorized Users with a U.S. bank account linked to a U.S. address must be willing to allow the installments to be taken out automatically from a personal U.S. checking account or scheduled charges to a debit or credit card.  International payment plans require the student or Authorized User to login to manually initiate the payment ahead of the payment plan installment due date.</a:t>
            </a:r>
          </a:p>
          <a:p>
            <a:pPr defTabSz="933237">
              <a:defRPr/>
            </a:pPr>
            <a:endParaRPr lang="en-US" dirty="0"/>
          </a:p>
          <a:p>
            <a:r>
              <a:rPr lang="en-US" dirty="0"/>
              <a:t>If you receive financial aid, loans, grants or awards after your payment plan is created, your account will rebalance showing your new installment amounts.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If the student or Authorized User misses the installment date, the student will then be removed from the payment plan causing a balance due on their account,  risk receiving Bursar Holds and up to $300 in late fees.</a:t>
            </a:r>
          </a:p>
          <a:p>
            <a:endParaRPr lang="en-US" dirty="0"/>
          </a:p>
          <a:p>
            <a:pPr marL="0" indent="0">
              <a:buFont typeface="Arial" panose="020B0604020202020204" pitchFamily="34" charset="0"/>
              <a:buNone/>
            </a:pPr>
            <a:endParaRPr lang="en-US" dirty="0">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438206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16"/>
              </a:spcAft>
              <a:buClrTx/>
              <a:buSzTx/>
              <a:buFontTx/>
              <a:buNone/>
              <a:tabLst/>
              <a:defRPr/>
            </a:pPr>
            <a:r>
              <a:rPr lang="en-US" sz="1200" dirty="0"/>
              <a:t>Full-time students are required to carry health insurance.  If the student is covered </a:t>
            </a:r>
            <a:r>
              <a:rPr lang="en-US" sz="1200" b="0" dirty="0"/>
              <a:t>under another plan and they do not wish to enroll in the University sponsored health insurance plan, </a:t>
            </a:r>
            <a:r>
              <a:rPr lang="en-US" sz="1200" b="0" u="none" dirty="0"/>
              <a:t>the </a:t>
            </a:r>
            <a:r>
              <a:rPr lang="en-US" b="0" i="0" u="none" dirty="0">
                <a:solidFill>
                  <a:srgbClr val="333333"/>
                </a:solidFill>
                <a:effectLst/>
                <a:latin typeface="Helvetica Neue"/>
              </a:rPr>
              <a:t>health </a:t>
            </a:r>
            <a:r>
              <a:rPr lang="en-US" b="0" i="0" dirty="0">
                <a:solidFill>
                  <a:srgbClr val="333333"/>
                </a:solidFill>
                <a:effectLst/>
                <a:latin typeface="Helvetica Neue"/>
              </a:rPr>
              <a:t>insurance waiver must be completed every year in the fall by September 15</a:t>
            </a:r>
            <a:r>
              <a:rPr lang="en-US" b="0" i="0" baseline="30000" dirty="0">
                <a:solidFill>
                  <a:srgbClr val="333333"/>
                </a:solidFill>
                <a:effectLst/>
                <a:latin typeface="Helvetica Neue"/>
              </a:rPr>
              <a:t>th. </a:t>
            </a:r>
            <a:r>
              <a:rPr lang="en-US" b="0" i="0" dirty="0">
                <a:solidFill>
                  <a:srgbClr val="333333"/>
                </a:solidFill>
                <a:effectLst/>
                <a:latin typeface="Helvetica Neue"/>
              </a:rPr>
              <a:t> For newly admitted students that will be starting in the spring, they will be billed for half of the insurance. The newly admitted spring student will need to waive the health insurance by February 5</a:t>
            </a:r>
            <a:r>
              <a:rPr lang="en-US" b="0" i="0" baseline="30000" dirty="0">
                <a:solidFill>
                  <a:srgbClr val="333333"/>
                </a:solidFill>
                <a:effectLst/>
                <a:latin typeface="Helvetica Neue"/>
              </a:rPr>
              <a:t>th</a:t>
            </a:r>
            <a:r>
              <a:rPr lang="en-US" b="0" i="0" dirty="0">
                <a:solidFill>
                  <a:srgbClr val="333333"/>
                </a:solidFill>
                <a:effectLst/>
                <a:latin typeface="Helvetica Neue"/>
              </a:rPr>
              <a:t>. </a:t>
            </a:r>
          </a:p>
          <a:p>
            <a:pPr marL="0" marR="0" lvl="0" indent="0" algn="l" defTabSz="914400" rtl="0" eaLnBrk="1" fontAlgn="auto" latinLnBrk="0" hangingPunct="1">
              <a:lnSpc>
                <a:spcPct val="107000"/>
              </a:lnSpc>
              <a:spcBef>
                <a:spcPts val="0"/>
              </a:spcBef>
              <a:spcAft>
                <a:spcPts val="816"/>
              </a:spcAft>
              <a:buClrTx/>
              <a:buSzTx/>
              <a:buFontTx/>
              <a:buNone/>
              <a:tabLst/>
              <a:defRPr/>
            </a:pPr>
            <a:endParaRPr lang="en-US" b="0" i="0" dirty="0">
              <a:solidFill>
                <a:srgbClr val="333333"/>
              </a:solidFill>
              <a:effectLst/>
              <a:latin typeface="Helvetica Neue"/>
            </a:endParaRPr>
          </a:p>
          <a:p>
            <a:pPr marL="0" marR="0" lvl="0" indent="0" algn="l" defTabSz="914400" rtl="0" eaLnBrk="1" fontAlgn="auto" latinLnBrk="0" hangingPunct="1">
              <a:lnSpc>
                <a:spcPct val="107000"/>
              </a:lnSpc>
              <a:spcBef>
                <a:spcPts val="0"/>
              </a:spcBef>
              <a:spcAft>
                <a:spcPts val="816"/>
              </a:spcAft>
              <a:buClrTx/>
              <a:buSzTx/>
              <a:buFontTx/>
              <a:buNone/>
              <a:tabLst/>
              <a:defRPr/>
            </a:pPr>
            <a:r>
              <a:rPr lang="en-US" b="0" i="0" dirty="0">
                <a:solidFill>
                  <a:srgbClr val="333333"/>
                </a:solidFill>
                <a:effectLst/>
                <a:latin typeface="Helvetica Neue"/>
              </a:rPr>
              <a:t>In the Fall, the student will then be charged the full amount. The waiver only covers one academic year at a time. If the student does not waive the health insurance, they are financially responsible. </a:t>
            </a:r>
          </a:p>
          <a:p>
            <a:pPr marL="0" marR="0" lvl="0" indent="0" algn="l" defTabSz="914400" rtl="0" eaLnBrk="1" fontAlgn="auto" latinLnBrk="0" hangingPunct="1">
              <a:lnSpc>
                <a:spcPct val="107000"/>
              </a:lnSpc>
              <a:spcBef>
                <a:spcPts val="0"/>
              </a:spcBef>
              <a:spcAft>
                <a:spcPts val="816"/>
              </a:spcAft>
              <a:buClrTx/>
              <a:buSzTx/>
              <a:buFontTx/>
              <a:buNone/>
              <a:tabLst/>
              <a:defRPr/>
            </a:pPr>
            <a:endParaRPr lang="en-US" sz="1200" b="0" i="0" dirty="0">
              <a:solidFill>
                <a:srgbClr val="333333"/>
              </a:solidFill>
              <a:effectLst/>
              <a:latin typeface="Helvetica Neue"/>
            </a:endParaRPr>
          </a:p>
          <a:p>
            <a:pPr marL="0" marR="0" lvl="0" indent="0" algn="l" defTabSz="914400" rtl="0" eaLnBrk="1" fontAlgn="auto" latinLnBrk="0" hangingPunct="1">
              <a:lnSpc>
                <a:spcPct val="107000"/>
              </a:lnSpc>
              <a:spcBef>
                <a:spcPts val="0"/>
              </a:spcBef>
              <a:spcAft>
                <a:spcPts val="816"/>
              </a:spcAft>
              <a:buClrTx/>
              <a:buSzTx/>
              <a:buFontTx/>
              <a:buNone/>
              <a:tabLst/>
              <a:defRPr/>
            </a:pPr>
            <a:r>
              <a:rPr lang="en-US" sz="1200" b="0" i="0" dirty="0">
                <a:solidFill>
                  <a:srgbClr val="333333"/>
                </a:solidFill>
                <a:effectLst/>
                <a:latin typeface="Helvetica Neue"/>
              </a:rPr>
              <a:t>The student will log in to Student Admin to upload proof of current health insurance and complete the waiver. </a:t>
            </a:r>
            <a:endParaRPr lang="en-US" sz="1200" b="0" dirty="0"/>
          </a:p>
          <a:p>
            <a:pPr marL="0" indent="0">
              <a:buFont typeface="Arial" panose="020B0604020202020204" pitchFamily="34" charset="0"/>
              <a:buNone/>
            </a:pPr>
            <a:endParaRPr lang="en-US" dirty="0">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7059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a:lnSpc>
                <a:spcPct val="107000"/>
              </a:lnSpc>
              <a:spcAft>
                <a:spcPts val="833"/>
              </a:spcAft>
            </a:pPr>
            <a:r>
              <a:rPr lang="en-US" sz="1200" dirty="0">
                <a:solidFill>
                  <a:srgbClr val="000000"/>
                </a:solidFill>
                <a:ea typeface="Calibri" panose="020F0502020204030204" pitchFamily="34" charset="0"/>
                <a:cs typeface="Calibri" panose="020F0502020204030204" pitchFamily="34" charset="0"/>
              </a:rPr>
              <a:t>Husky Book Bundle Program is through a partnership with </a:t>
            </a:r>
            <a:r>
              <a:rPr lang="en-US" sz="2800" dirty="0">
                <a:latin typeface="Calibri" panose="020F0502020204030204" pitchFamily="34" charset="0"/>
                <a:ea typeface="Calibri" panose="020F0502020204030204" pitchFamily="34" charset="0"/>
              </a:rPr>
              <a:t>UConn Barnes &amp; Noble Bookstore</a:t>
            </a: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33"/>
              </a:spcAft>
            </a:pPr>
            <a:endParaRPr lang="en-US" sz="1200" dirty="0">
              <a:ea typeface="Calibri" panose="020F0502020204030204" pitchFamily="34" charset="0"/>
              <a:cs typeface="Times New Roman" panose="02020603050405020304" pitchFamily="18" charset="0"/>
            </a:endParaRPr>
          </a:p>
          <a:p>
            <a:pPr marR="0" lvl="0" algn="l" defTabSz="914377" rtl="0" eaLnBrk="1" fontAlgn="auto" latinLnBrk="0" hangingPunct="1">
              <a:lnSpc>
                <a:spcPct val="100000"/>
              </a:lnSpc>
              <a:spcBef>
                <a:spcPts val="0"/>
              </a:spcBef>
              <a:spcAft>
                <a:spcPts val="0"/>
              </a:spcAft>
              <a:buClrTx/>
              <a:buSzTx/>
              <a:tabLst/>
              <a:defRPr/>
            </a:pPr>
            <a:r>
              <a:rPr lang="en-US" sz="1200" dirty="0">
                <a:solidFill>
                  <a:prstClr val="black"/>
                </a:solidFill>
                <a:latin typeface="Aptos" panose="020B0004020202020204" pitchFamily="34" charset="0"/>
                <a:ea typeface="Calibri" panose="020F0502020204030204" pitchFamily="34" charset="0"/>
                <a:cs typeface="Arial" panose="020B0604020202020204" pitchFamily="34" charset="0"/>
              </a:rPr>
              <a:t>Reduces cost of traditional textbooks up to 50%.</a:t>
            </a:r>
          </a:p>
          <a:p>
            <a:pPr marR="0" lvl="0" algn="l" defTabSz="914377" rtl="0" eaLnBrk="1" fontAlgn="auto" latinLnBrk="0" hangingPunct="1">
              <a:lnSpc>
                <a:spcPct val="100000"/>
              </a:lnSpc>
              <a:spcBef>
                <a:spcPts val="0"/>
              </a:spcBef>
              <a:spcAft>
                <a:spcPts val="0"/>
              </a:spcAft>
              <a:buClrTx/>
              <a:buSzTx/>
              <a:tabLst/>
              <a:defRPr/>
            </a:pPr>
            <a:endParaRPr lang="en-US" sz="1200" dirty="0">
              <a:solidFill>
                <a:prstClr val="black"/>
              </a:solidFill>
              <a:latin typeface="Aptos" panose="020B00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 typeface="+mj-lt"/>
              <a:buNone/>
              <a:tabLst/>
              <a:defRPr/>
            </a:pPr>
            <a:r>
              <a:rPr lang="en-US" sz="1200" dirty="0">
                <a:solidFill>
                  <a:srgbClr val="000000"/>
                </a:solidFill>
                <a:latin typeface="Aptos" panose="020B0004020202020204" pitchFamily="34" charset="0"/>
                <a:ea typeface="Calibri" panose="020F0502020204030204" pitchFamily="34" charset="0"/>
                <a:cs typeface="Arial" panose="020B0604020202020204" pitchFamily="34" charset="0"/>
              </a:rPr>
              <a:t>The Husky Book Bundle is available to all full time, part time and non degree seeking </a:t>
            </a:r>
            <a:r>
              <a:rPr lang="en-US" sz="1200" b="1" dirty="0">
                <a:solidFill>
                  <a:srgbClr val="000000"/>
                </a:solidFill>
                <a:latin typeface="Aptos" panose="020B0004020202020204" pitchFamily="34" charset="0"/>
                <a:ea typeface="Calibri" panose="020F0502020204030204" pitchFamily="34" charset="0"/>
                <a:cs typeface="Arial" panose="020B0604020202020204" pitchFamily="34" charset="0"/>
              </a:rPr>
              <a:t>undergrad students and </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is a </a:t>
            </a:r>
            <a:r>
              <a:rPr kumimoji="0" lang="en-US" sz="1200" b="1"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Rental Fee </a:t>
            </a:r>
            <a:r>
              <a:rPr kumimoji="0" lang="en-US" sz="1200" b="0" i="0"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that is charged to the fall and spring fee bill covering all the require course materials.</a:t>
            </a:r>
          </a:p>
          <a:p>
            <a:pPr marL="0" marR="0" lvl="0" indent="0" algn="l" defTabSz="914377" rtl="0" eaLnBrk="1" fontAlgn="auto" latinLnBrk="0" hangingPunct="1">
              <a:lnSpc>
                <a:spcPct val="100000"/>
              </a:lnSpc>
              <a:spcBef>
                <a:spcPts val="0"/>
              </a:spcBef>
              <a:spcAft>
                <a:spcPts val="0"/>
              </a:spcAft>
              <a:buClrTx/>
              <a:buSzTx/>
              <a:buFont typeface="+mj-lt"/>
              <a:buNone/>
              <a:tabLst/>
              <a:defRPr/>
            </a:pPr>
            <a:endParaRPr kumimoji="0" lang="en-US" sz="1200" b="0" i="0"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 typeface="+mj-lt"/>
              <a:buNone/>
              <a:tabLst/>
              <a:defRPr/>
            </a:pPr>
            <a:r>
              <a:rPr lang="en-US" sz="1200" dirty="0">
                <a:solidFill>
                  <a:srgbClr val="000000"/>
                </a:solidFill>
                <a:latin typeface="Aptos" panose="020B0004020202020204" pitchFamily="34" charset="0"/>
                <a:ea typeface="Calibri" panose="020F0502020204030204" pitchFamily="34" charset="0"/>
                <a:cs typeface="Arial" panose="020B0604020202020204" pitchFamily="34" charset="0"/>
              </a:rPr>
              <a:t>The book bundle is a tier fee structure, meaning the fee is prorated based on enrolled credits.</a:t>
            </a:r>
          </a:p>
          <a:p>
            <a:pPr marL="0" marR="0" lvl="0" indent="0" algn="l" defTabSz="914377"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 typeface="+mj-lt"/>
              <a:buNone/>
              <a:tabLst/>
              <a:defRPr/>
            </a:pPr>
            <a:r>
              <a:rPr lang="en-US" sz="1200" dirty="0">
                <a:solidFill>
                  <a:srgbClr val="000000"/>
                </a:solidFill>
                <a:latin typeface="Aptos" panose="020B0004020202020204" pitchFamily="34" charset="0"/>
                <a:ea typeface="Calibri" panose="020F0502020204030204" pitchFamily="34" charset="0"/>
                <a:cs typeface="Arial" panose="020B0604020202020204" pitchFamily="34" charset="0"/>
              </a:rPr>
              <a:t>Student may have their books mailed or they can pick up their books before the first day of classes. The books will then need to be returned by the last day of finals. </a:t>
            </a:r>
          </a:p>
          <a:p>
            <a:pPr marL="0" marR="0" lvl="0" indent="0" algn="l" defTabSz="914377"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 typeface="+mj-lt"/>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If the student does not want the Husky Book Bundle, they MUST </a:t>
            </a:r>
            <a:r>
              <a:rPr kumimoji="0" lang="en-US" sz="1200" b="1" i="0" u="none" strike="noStrike" kern="1200" cap="none" spc="0" normalizeH="0" baseline="0" noProof="0" dirty="0">
                <a:ln>
                  <a:noFill/>
                </a:ln>
                <a:solidFill>
                  <a:srgbClr val="C00000"/>
                </a:solidFill>
                <a:effectLst/>
                <a:uLnTx/>
                <a:uFillTx/>
                <a:latin typeface="Aptos" panose="020B0004020202020204" pitchFamily="34" charset="0"/>
                <a:ea typeface="Calibri" panose="020F0502020204030204" pitchFamily="34" charset="0"/>
                <a:cs typeface="Arial" panose="020B0604020202020204" pitchFamily="34" charset="0"/>
              </a:rPr>
              <a:t>opt out 30 days prior to the 1</a:t>
            </a:r>
            <a:r>
              <a:rPr kumimoji="0" lang="en-US" sz="1200" b="1" i="0" u="none" strike="noStrike" kern="1200" cap="none" spc="0" normalizeH="0" baseline="30000" noProof="0" dirty="0">
                <a:ln>
                  <a:noFill/>
                </a:ln>
                <a:solidFill>
                  <a:srgbClr val="C00000"/>
                </a:solidFill>
                <a:effectLst/>
                <a:uLnTx/>
                <a:uFillTx/>
                <a:latin typeface="Aptos" panose="020B0004020202020204" pitchFamily="34" charset="0"/>
                <a:ea typeface="Calibri" panose="020F0502020204030204" pitchFamily="34" charset="0"/>
                <a:cs typeface="Arial" panose="020B0604020202020204" pitchFamily="34" charset="0"/>
              </a:rPr>
              <a:t>st</a:t>
            </a:r>
            <a:r>
              <a:rPr kumimoji="0" lang="en-US" sz="1200" b="1" i="0" u="none" strike="noStrike" kern="1200" cap="none" spc="0" normalizeH="0" baseline="0" noProof="0" dirty="0">
                <a:ln>
                  <a:noFill/>
                </a:ln>
                <a:solidFill>
                  <a:srgbClr val="C00000"/>
                </a:solidFill>
                <a:effectLst/>
                <a:uLnTx/>
                <a:uFillTx/>
                <a:latin typeface="Aptos" panose="020B0004020202020204" pitchFamily="34" charset="0"/>
                <a:ea typeface="Calibri" panose="020F0502020204030204" pitchFamily="34" charset="0"/>
                <a:cs typeface="Arial" panose="020B0604020202020204" pitchFamily="34" charset="0"/>
              </a:rPr>
              <a:t> day of class. The opt out portal will close </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on the 10</a:t>
            </a:r>
            <a:r>
              <a:rPr kumimoji="0" lang="en-US" sz="1200" b="0" i="0" u="none" strike="noStrike" kern="1200" cap="none" spc="0" normalizeH="0" baseline="3000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th</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 day of class. If the student wishes not to utilize the Husky Book Bundle, the student will then be responsible to purchase their textbooks on their own. </a:t>
            </a:r>
          </a:p>
          <a:p>
            <a:pPr marL="0" marR="0" lvl="0" indent="0" algn="l" defTabSz="914377"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dirty="0">
              <a:ln>
                <a:noFill/>
              </a:ln>
              <a:solidFill>
                <a:srgbClr val="C00000"/>
              </a:solidFill>
              <a:effectLst/>
              <a:uLnTx/>
              <a:uFillTx/>
              <a:latin typeface="Aptos" panose="020B00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Arial" panose="020B0604020202020204" pitchFamily="34" charset="0"/>
              </a:rPr>
              <a:t>Please note, </a:t>
            </a:r>
            <a:r>
              <a:rPr lang="en-US" sz="2800" dirty="0">
                <a:latin typeface="Calibri" panose="020F0502020204030204" pitchFamily="34" charset="0"/>
                <a:ea typeface="Calibri" panose="020F0502020204030204" pitchFamily="34" charset="0"/>
              </a:rPr>
              <a:t>students will receive an email from the bookstore with a link to view mandatory textbooks and choose a delivery method for their materials. For convenience, the link to opt-out is also available through the students “Quick Links” section in the fee bill payment portal. </a:t>
            </a:r>
          </a:p>
          <a:p>
            <a:pPr defTabSz="952462">
              <a:lnSpc>
                <a:spcPct val="107000"/>
              </a:lnSpc>
              <a:spcAft>
                <a:spcPts val="833"/>
              </a:spcAft>
              <a:defRPr/>
            </a:pPr>
            <a:endParaRPr lang="en-US" sz="1200" i="1" dirty="0">
              <a:solidFill>
                <a:srgbClr val="002868"/>
              </a:solidFill>
              <a:latin typeface="Arial" panose="020B0604020202020204" pitchFamily="34" charset="0"/>
              <a:ea typeface="Calibri" panose="020F0502020204030204" pitchFamily="34" charset="0"/>
              <a:cs typeface="Arial" panose="020B0604020202020204" pitchFamily="34" charset="0"/>
            </a:endParaRPr>
          </a:p>
          <a:p>
            <a:pPr defTabSz="952462">
              <a:lnSpc>
                <a:spcPct val="107000"/>
              </a:lnSpc>
              <a:spcAft>
                <a:spcPts val="833"/>
              </a:spcAft>
              <a:defRPr/>
            </a:pP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For more information visit </a:t>
            </a:r>
            <a:r>
              <a:rPr lang="en-US" sz="1200" u="sng" dirty="0">
                <a:solidFill>
                  <a:srgbClr val="002868"/>
                </a:solidFill>
                <a:cs typeface="Arial" panose="020B0604020202020204" pitchFamily="34" charset="0"/>
                <a:hlinkClick r:id="rId3">
                  <a:extLst>
                    <a:ext uri="{A12FA001-AC4F-418D-AE19-62706E023703}">
                      <ahyp:hlinkClr xmlns:ahyp="http://schemas.microsoft.com/office/drawing/2018/hyperlinkcolor" val="tx"/>
                    </a:ext>
                  </a:extLst>
                </a:hlinkClick>
              </a:rPr>
              <a:t>bookbundle.program.uconn.edu</a:t>
            </a:r>
            <a:r>
              <a:rPr lang="en-US" sz="1200" u="sng" dirty="0">
                <a:solidFill>
                  <a:srgbClr val="002868"/>
                </a:solidFill>
                <a:cs typeface="Arial" panose="020B0604020202020204" pitchFamily="34" charset="0"/>
              </a:rPr>
              <a:t>.</a:t>
            </a:r>
          </a:p>
          <a:p>
            <a:pPr defTabSz="952462">
              <a:lnSpc>
                <a:spcPct val="107000"/>
              </a:lnSpc>
              <a:spcAft>
                <a:spcPts val="833"/>
              </a:spcAft>
              <a:defRPr/>
            </a:pPr>
            <a:endParaRPr lang="en-US" sz="1200" b="1" dirty="0">
              <a:solidFill>
                <a:srgbClr val="FF0000"/>
              </a:solidFill>
              <a:cs typeface="Arial" panose="020B0604020202020204" pitchFamily="34" charset="0"/>
            </a:endParaRPr>
          </a:p>
          <a:p>
            <a:pPr defTabSz="952462">
              <a:lnSpc>
                <a:spcPct val="107000"/>
              </a:lnSpc>
              <a:spcAft>
                <a:spcPts val="833"/>
              </a:spcAft>
            </a:pPr>
            <a:endParaRPr lang="en-US" sz="2800" dirty="0">
              <a:solidFill>
                <a:srgbClr val="000000"/>
              </a:solidFill>
              <a:latin typeface="IBM Plex Sans" panose="020B0503050203000203" pitchFamily="34" charset="0"/>
              <a:ea typeface="Calibri" panose="020F0502020204030204" pitchFamily="34" charset="0"/>
            </a:endParaRPr>
          </a:p>
          <a:p>
            <a:pPr marL="178587" indent="-178587">
              <a:buFont typeface="Arial" panose="020B0604020202020204" pitchFamily="34" charset="0"/>
              <a:buChar char="•"/>
            </a:pPr>
            <a:endParaRPr lang="en-US" dirty="0">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352274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marL="0" indent="0">
              <a:buFont typeface="Arial" panose="020B0604020202020204" pitchFamily="34" charset="0"/>
              <a:buNone/>
            </a:pPr>
            <a:r>
              <a:rPr lang="en-US" b="0" i="0" dirty="0">
                <a:solidFill>
                  <a:srgbClr val="000000"/>
                </a:solidFill>
                <a:effectLst/>
                <a:latin typeface="proxima-nova"/>
              </a:rPr>
              <a:t>Title IV funds are federal student aid funds, which are from federal student aid programs administered by the U.S. Department of Education. The U.S. Department of Education regulations only allow schools to use federal student aid to pay for </a:t>
            </a:r>
            <a:r>
              <a:rPr lang="en-US" b="0" i="1" dirty="0">
                <a:solidFill>
                  <a:srgbClr val="000000"/>
                </a:solidFill>
                <a:effectLst/>
                <a:latin typeface="proxima-nova"/>
              </a:rPr>
              <a:t>current academic year institutional charges</a:t>
            </a:r>
            <a:r>
              <a:rPr lang="en-US" b="0" i="0" dirty="0">
                <a:solidFill>
                  <a:srgbClr val="000000"/>
                </a:solidFill>
                <a:effectLst/>
                <a:latin typeface="proxima-nova"/>
              </a:rPr>
              <a:t> unless the student has granted permission to apply these funds to non-institutional charges. </a:t>
            </a:r>
            <a:r>
              <a:rPr lang="en-US" dirty="0"/>
              <a:t>UConn can only apply Title IV aid to allowable charges such as </a:t>
            </a:r>
            <a:r>
              <a:rPr lang="en-US" b="1" dirty="0"/>
              <a:t>tuition</a:t>
            </a:r>
            <a:r>
              <a:rPr lang="en-US" b="0" dirty="0"/>
              <a:t>,</a:t>
            </a:r>
            <a:r>
              <a:rPr lang="en-US" b="1" dirty="0"/>
              <a:t> mandatory fees</a:t>
            </a:r>
            <a:r>
              <a:rPr lang="en-US" b="0" dirty="0"/>
              <a:t>,</a:t>
            </a:r>
            <a:r>
              <a:rPr lang="en-US" b="1" dirty="0"/>
              <a:t> room </a:t>
            </a:r>
            <a:r>
              <a:rPr lang="en-US" b="0" dirty="0"/>
              <a:t>and </a:t>
            </a:r>
            <a:r>
              <a:rPr lang="en-US" b="1" dirty="0"/>
              <a:t>board contracted with the university</a:t>
            </a:r>
            <a:r>
              <a:rPr lang="en-US"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fontAlgn="base">
              <a:lnSpc>
                <a:spcPct val="115000"/>
              </a:lnSpc>
              <a:spcBef>
                <a:spcPts val="0"/>
              </a:spcBef>
              <a:spcAft>
                <a:spcPts val="0"/>
              </a:spcAft>
            </a:pPr>
            <a:r>
              <a:rPr lang="en-US" sz="1200" b="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Non-Allowable Miscellaneous charges may include</a:t>
            </a:r>
            <a:r>
              <a:rPr lang="en-US" sz="12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US" sz="12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UConn Sponsored </a:t>
            </a:r>
            <a:r>
              <a:rPr lang="en-US" sz="12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Health insurance</a:t>
            </a:r>
            <a:r>
              <a:rPr lang="en-US" sz="12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2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Husky Book Bundle</a:t>
            </a:r>
            <a:r>
              <a:rPr lang="en-US" sz="12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2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Husky One Card charges</a:t>
            </a:r>
            <a:r>
              <a:rPr lang="en-US" sz="12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2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Health service, lab fees</a:t>
            </a:r>
            <a:r>
              <a:rPr lang="en-US" sz="12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2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Parking and Library fines.</a:t>
            </a:r>
            <a:endParaRPr lang="en-US" sz="12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US" dirty="0">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4194341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completing the Title IV waiver, you are agreeing to authorize Title IV Funds (Federal Student Financial Aid) to be applied to ALL charges. This includes allowable and non-allowable charges mentioned on previous slide.</a:t>
            </a:r>
          </a:p>
          <a:p>
            <a:endParaRPr lang="en-US" b="0" dirty="0"/>
          </a:p>
          <a:p>
            <a:r>
              <a:rPr lang="en-US" b="0" dirty="0"/>
              <a:t>IF the form is NOT completed BEFORE </a:t>
            </a:r>
            <a:r>
              <a:rPr lang="en-US" sz="1800" dirty="0">
                <a:latin typeface="Calibri" panose="020F0502020204030204" pitchFamily="34" charset="0"/>
                <a:ea typeface="Calibri" panose="020F0502020204030204" pitchFamily="34" charset="0"/>
              </a:rPr>
              <a:t>financial aid is placed on the fee bill, the student may RISK owing a balance. Please see examples below. </a:t>
            </a:r>
          </a:p>
          <a:p>
            <a:pPr marL="0" marR="0">
              <a:lnSpc>
                <a:spcPct val="115000"/>
              </a:lnSpc>
              <a:spcBef>
                <a:spcPts val="0"/>
              </a:spcBef>
              <a:spcAft>
                <a:spcPts val="0"/>
              </a:spcAft>
            </a:pPr>
            <a:endParaRPr lang="en-US" sz="9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800" b="1" kern="1200" dirty="0">
                <a:solidFill>
                  <a:srgbClr val="000000"/>
                </a:solidFill>
                <a:effectLst/>
                <a:ea typeface="Aptos" panose="020B0004020202020204" pitchFamily="34" charset="0"/>
                <a:cs typeface="Arial" panose="020B0604020202020204" pitchFamily="34" charset="0"/>
              </a:rPr>
              <a:t>Example- Authorizing</a:t>
            </a:r>
          </a:p>
          <a:p>
            <a:pPr marL="342900" marR="0" indent="-342900">
              <a:lnSpc>
                <a:spcPct val="115000"/>
              </a:lnSpc>
              <a:spcBef>
                <a:spcPts val="0"/>
              </a:spcBef>
              <a:spcAft>
                <a:spcPts val="0"/>
              </a:spcAft>
              <a:buFont typeface="+mj-lt"/>
              <a:buAutoNum type="arabicPeriod"/>
            </a:pPr>
            <a:r>
              <a:rPr lang="en-US" sz="1800" kern="1200" dirty="0">
                <a:solidFill>
                  <a:srgbClr val="000000"/>
                </a:solidFill>
                <a:effectLst/>
                <a:ea typeface="Aptos" panose="020B0004020202020204" pitchFamily="34" charset="0"/>
                <a:cs typeface="Arial" panose="020B0604020202020204" pitchFamily="34" charset="0"/>
              </a:rPr>
              <a:t>Student is </a:t>
            </a:r>
            <a:r>
              <a:rPr lang="en-US" sz="1800" kern="1200" dirty="0">
                <a:solidFill>
                  <a:srgbClr val="00339A"/>
                </a:solidFill>
                <a:effectLst/>
                <a:ea typeface="Aptos" panose="020B0004020202020204" pitchFamily="34" charset="0"/>
                <a:cs typeface="Arial" panose="020B0604020202020204" pitchFamily="34" charset="0"/>
              </a:rPr>
              <a:t>receiving financial aid</a:t>
            </a:r>
            <a:r>
              <a:rPr lang="en-US" sz="1800" kern="1200" dirty="0">
                <a:solidFill>
                  <a:srgbClr val="000000"/>
                </a:solidFill>
                <a:effectLst/>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800" dirty="0">
                <a:solidFill>
                  <a:srgbClr val="000000"/>
                </a:solidFill>
                <a:ea typeface="Aptos" panose="020B0004020202020204" pitchFamily="34" charset="0"/>
                <a:cs typeface="Arial" panose="020B0604020202020204" pitchFamily="34" charset="0"/>
              </a:rPr>
              <a:t>Student </a:t>
            </a:r>
            <a:r>
              <a:rPr lang="en-US" sz="1800" dirty="0">
                <a:solidFill>
                  <a:srgbClr val="00339A"/>
                </a:solidFill>
                <a:ea typeface="Aptos" panose="020B0004020202020204" pitchFamily="34" charset="0"/>
                <a:cs typeface="Arial" panose="020B0604020202020204" pitchFamily="34" charset="0"/>
              </a:rPr>
              <a:t>c</a:t>
            </a:r>
            <a:r>
              <a:rPr lang="en-US" sz="1800" kern="1200" dirty="0">
                <a:solidFill>
                  <a:srgbClr val="00339A"/>
                </a:solidFill>
                <a:effectLst/>
                <a:ea typeface="Aptos" panose="020B0004020202020204" pitchFamily="34" charset="0"/>
                <a:cs typeface="Arial" panose="020B0604020202020204" pitchFamily="34" charset="0"/>
              </a:rPr>
              <a:t>ompleted</a:t>
            </a:r>
            <a:r>
              <a:rPr lang="en-US" sz="1800" kern="1200" dirty="0">
                <a:solidFill>
                  <a:srgbClr val="000000"/>
                </a:solidFill>
                <a:effectLst/>
                <a:ea typeface="Aptos" panose="020B0004020202020204" pitchFamily="34" charset="0"/>
                <a:cs typeface="Arial" panose="020B0604020202020204" pitchFamily="34" charset="0"/>
              </a:rPr>
              <a:t> the </a:t>
            </a:r>
            <a:r>
              <a:rPr lang="en-US" sz="1800" kern="1200" dirty="0">
                <a:solidFill>
                  <a:srgbClr val="00339A"/>
                </a:solidFill>
                <a:effectLst/>
                <a:ea typeface="Aptos" panose="020B0004020202020204" pitchFamily="34" charset="0"/>
                <a:cs typeface="Arial" panose="020B0604020202020204" pitchFamily="34" charset="0"/>
              </a:rPr>
              <a:t>Title IV Waiver</a:t>
            </a:r>
            <a:r>
              <a:rPr lang="en-US" sz="1800" kern="1200" dirty="0">
                <a:solidFill>
                  <a:srgbClr val="000000"/>
                </a:solidFill>
                <a:effectLst/>
                <a:ea typeface="Aptos" panose="020B0004020202020204" pitchFamily="34" charset="0"/>
                <a:cs typeface="Arial" panose="020B0604020202020204" pitchFamily="34" charset="0"/>
              </a:rPr>
              <a:t>.</a:t>
            </a:r>
          </a:p>
          <a:p>
            <a:pPr marL="342900" marR="0" indent="-342900">
              <a:lnSpc>
                <a:spcPct val="115000"/>
              </a:lnSpc>
              <a:spcBef>
                <a:spcPts val="0"/>
              </a:spcBef>
              <a:spcAft>
                <a:spcPts val="0"/>
              </a:spcAft>
              <a:buFont typeface="+mj-lt"/>
              <a:buAutoNum type="arabicPeriod"/>
            </a:pPr>
            <a:r>
              <a:rPr lang="en-US" sz="1800" dirty="0">
                <a:solidFill>
                  <a:srgbClr val="000000"/>
                </a:solidFill>
                <a:ea typeface="Aptos" panose="020B0004020202020204" pitchFamily="34" charset="0"/>
                <a:cs typeface="Arial" panose="020B0604020202020204" pitchFamily="34" charset="0"/>
              </a:rPr>
              <a:t>Enrolled </a:t>
            </a:r>
            <a:r>
              <a:rPr lang="en-US" sz="1800" dirty="0">
                <a:ea typeface="Aptos" panose="020B0004020202020204" pitchFamily="34" charset="0"/>
                <a:cs typeface="Arial" panose="020B0604020202020204" pitchFamily="34" charset="0"/>
              </a:rPr>
              <a:t>in the </a:t>
            </a:r>
            <a:r>
              <a:rPr lang="en-US" sz="1800" dirty="0">
                <a:solidFill>
                  <a:srgbClr val="00339A"/>
                </a:solidFill>
                <a:ea typeface="Aptos" panose="020B0004020202020204" pitchFamily="34" charset="0"/>
                <a:cs typeface="Arial" panose="020B0604020202020204" pitchFamily="34" charset="0"/>
              </a:rPr>
              <a:t>Husky Book Bundle</a:t>
            </a:r>
            <a:r>
              <a:rPr lang="en-US" sz="1800" dirty="0">
                <a:solidFill>
                  <a:srgbClr val="000000"/>
                </a:solidFill>
                <a:ea typeface="Aptos" panose="020B0004020202020204" pitchFamily="34" charset="0"/>
                <a:cs typeface="Arial" panose="020B0604020202020204" pitchFamily="34" charset="0"/>
              </a:rPr>
              <a:t>.</a:t>
            </a:r>
            <a:endParaRPr lang="en-US" sz="1800" kern="1200" dirty="0">
              <a:solidFill>
                <a:srgbClr val="000000"/>
              </a:solidFill>
              <a:effectLst/>
              <a:ea typeface="Aptos" panose="020B0004020202020204" pitchFamily="34" charset="0"/>
              <a:cs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800" dirty="0">
                <a:solidFill>
                  <a:srgbClr val="000000"/>
                </a:solidFill>
                <a:ea typeface="Aptos" panose="020B0004020202020204" pitchFamily="34" charset="0"/>
                <a:cs typeface="Arial" panose="020B0604020202020204" pitchFamily="34" charset="0"/>
              </a:rPr>
              <a:t>Financial Aid is </a:t>
            </a:r>
            <a:r>
              <a:rPr lang="en-US" sz="1800" b="1" u="sng" dirty="0">
                <a:solidFill>
                  <a:srgbClr val="C00000"/>
                </a:solidFill>
                <a:ea typeface="Aptos" panose="020B0004020202020204" pitchFamily="34" charset="0"/>
                <a:cs typeface="Arial" panose="020B0604020202020204" pitchFamily="34" charset="0"/>
              </a:rPr>
              <a:t>allowed</a:t>
            </a:r>
            <a:r>
              <a:rPr lang="en-US" sz="1800" b="1" dirty="0">
                <a:solidFill>
                  <a:srgbClr val="C00000"/>
                </a:solidFill>
                <a:ea typeface="Aptos" panose="020B0004020202020204" pitchFamily="34" charset="0"/>
                <a:cs typeface="Arial" panose="020B0604020202020204" pitchFamily="34" charset="0"/>
              </a:rPr>
              <a:t> </a:t>
            </a:r>
            <a:r>
              <a:rPr lang="en-US" sz="1800" dirty="0">
                <a:solidFill>
                  <a:srgbClr val="000000"/>
                </a:solidFill>
                <a:ea typeface="Aptos" panose="020B0004020202020204" pitchFamily="34" charset="0"/>
                <a:cs typeface="Arial" panose="020B0604020202020204" pitchFamily="34" charset="0"/>
              </a:rPr>
              <a:t>to cover the Husky Book Bundle. </a:t>
            </a:r>
          </a:p>
          <a:p>
            <a:pPr marL="0" marR="0">
              <a:lnSpc>
                <a:spcPct val="115000"/>
              </a:lnSpc>
              <a:spcBef>
                <a:spcPts val="0"/>
              </a:spcBef>
              <a:spcAft>
                <a:spcPts val="0"/>
              </a:spcAft>
            </a:pPr>
            <a:endParaRPr lang="en-US" sz="9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800" b="1" kern="1200" dirty="0">
                <a:solidFill>
                  <a:srgbClr val="000000"/>
                </a:solidFill>
                <a:effectLst/>
                <a:ea typeface="Aptos" panose="020B0004020202020204" pitchFamily="34" charset="0"/>
                <a:cs typeface="Arial" panose="020B0604020202020204" pitchFamily="34" charset="0"/>
              </a:rPr>
              <a:t>Example- Not Authorizing</a:t>
            </a:r>
          </a:p>
          <a:p>
            <a:pPr marL="342900" marR="0" indent="-342900">
              <a:lnSpc>
                <a:spcPct val="115000"/>
              </a:lnSpc>
              <a:spcBef>
                <a:spcPts val="0"/>
              </a:spcBef>
              <a:spcAft>
                <a:spcPts val="0"/>
              </a:spcAft>
              <a:buFont typeface="+mj-lt"/>
              <a:buAutoNum type="arabicPeriod"/>
            </a:pPr>
            <a:r>
              <a:rPr lang="en-US" sz="1800" dirty="0">
                <a:solidFill>
                  <a:srgbClr val="000000"/>
                </a:solidFill>
                <a:ea typeface="Aptos" panose="020B0004020202020204" pitchFamily="34" charset="0"/>
                <a:cs typeface="Arial" panose="020B0604020202020204" pitchFamily="34" charset="0"/>
              </a:rPr>
              <a:t>Student is </a:t>
            </a:r>
            <a:r>
              <a:rPr lang="en-US" sz="1800" dirty="0">
                <a:solidFill>
                  <a:srgbClr val="00339A"/>
                </a:solidFill>
                <a:ea typeface="Aptos" panose="020B0004020202020204" pitchFamily="34" charset="0"/>
                <a:cs typeface="Arial" panose="020B0604020202020204" pitchFamily="34" charset="0"/>
              </a:rPr>
              <a:t>receiving financial aid</a:t>
            </a:r>
            <a:r>
              <a:rPr lang="en-US" sz="1800" dirty="0">
                <a:solidFill>
                  <a:srgbClr val="000000"/>
                </a:solidFill>
                <a:ea typeface="Aptos" panose="020B0004020202020204" pitchFamily="34" charset="0"/>
                <a:cs typeface="Arial" panose="020B0604020202020204" pitchFamily="34" charset="0"/>
              </a:rPr>
              <a:t>.</a:t>
            </a:r>
          </a:p>
          <a:p>
            <a:pPr marL="342900" marR="0" indent="-342900">
              <a:lnSpc>
                <a:spcPct val="115000"/>
              </a:lnSpc>
              <a:spcBef>
                <a:spcPts val="0"/>
              </a:spcBef>
              <a:spcAft>
                <a:spcPts val="0"/>
              </a:spcAft>
              <a:buFont typeface="+mj-lt"/>
              <a:buAutoNum type="arabicPeriod"/>
            </a:pPr>
            <a:r>
              <a:rPr lang="en-US" sz="1800" kern="1200" dirty="0">
                <a:solidFill>
                  <a:srgbClr val="000000"/>
                </a:solidFill>
                <a:effectLst/>
                <a:ea typeface="Aptos" panose="020B0004020202020204" pitchFamily="34" charset="0"/>
                <a:cs typeface="Arial" panose="020B0604020202020204" pitchFamily="34" charset="0"/>
              </a:rPr>
              <a:t>Student </a:t>
            </a:r>
            <a:r>
              <a:rPr lang="en-US" sz="1800" dirty="0">
                <a:solidFill>
                  <a:srgbClr val="00339A"/>
                </a:solidFill>
                <a:ea typeface="Aptos" panose="020B0004020202020204" pitchFamily="34" charset="0"/>
                <a:cs typeface="Arial" panose="020B0604020202020204" pitchFamily="34" charset="0"/>
              </a:rPr>
              <a:t>did not complete </a:t>
            </a:r>
            <a:r>
              <a:rPr lang="en-US" sz="1800" dirty="0">
                <a:solidFill>
                  <a:srgbClr val="000000"/>
                </a:solidFill>
                <a:ea typeface="Aptos" panose="020B0004020202020204" pitchFamily="34" charset="0"/>
                <a:cs typeface="Arial" panose="020B0604020202020204" pitchFamily="34" charset="0"/>
              </a:rPr>
              <a:t>the </a:t>
            </a:r>
            <a:r>
              <a:rPr lang="en-US" sz="1800" dirty="0">
                <a:solidFill>
                  <a:srgbClr val="00339A"/>
                </a:solidFill>
                <a:ea typeface="Aptos" panose="020B0004020202020204" pitchFamily="34" charset="0"/>
                <a:cs typeface="Arial" panose="020B0604020202020204" pitchFamily="34" charset="0"/>
              </a:rPr>
              <a:t>Title IV Waiver</a:t>
            </a:r>
            <a:r>
              <a:rPr lang="en-US" sz="1800" dirty="0">
                <a:solidFill>
                  <a:srgbClr val="000000"/>
                </a:solidFill>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800" kern="1200" dirty="0">
                <a:solidFill>
                  <a:srgbClr val="000000"/>
                </a:solidFill>
                <a:effectLst/>
                <a:ea typeface="Aptos" panose="020B0004020202020204" pitchFamily="34" charset="0"/>
                <a:cs typeface="Arial" panose="020B0604020202020204" pitchFamily="34" charset="0"/>
              </a:rPr>
              <a:t>Enrolled in the </a:t>
            </a:r>
            <a:r>
              <a:rPr lang="en-US" sz="1800" kern="1200" dirty="0">
                <a:solidFill>
                  <a:srgbClr val="00339A"/>
                </a:solidFill>
                <a:effectLst/>
                <a:ea typeface="Aptos" panose="020B0004020202020204" pitchFamily="34" charset="0"/>
                <a:cs typeface="Arial" panose="020B0604020202020204" pitchFamily="34" charset="0"/>
              </a:rPr>
              <a:t>Husky Book Bundle</a:t>
            </a:r>
            <a:r>
              <a:rPr lang="en-US" sz="1800" kern="1200" dirty="0">
                <a:solidFill>
                  <a:srgbClr val="000000"/>
                </a:solidFill>
                <a:effectLst/>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800" dirty="0">
                <a:solidFill>
                  <a:srgbClr val="000000"/>
                </a:solidFill>
                <a:ea typeface="Aptos" panose="020B0004020202020204" pitchFamily="34" charset="0"/>
                <a:cs typeface="Arial" panose="020B0604020202020204" pitchFamily="34" charset="0"/>
              </a:rPr>
              <a:t>Financial aid is </a:t>
            </a:r>
            <a:r>
              <a:rPr lang="en-US" sz="1800" b="1" u="sng" dirty="0">
                <a:solidFill>
                  <a:srgbClr val="C00000"/>
                </a:solidFill>
                <a:ea typeface="Aptos" panose="020B0004020202020204" pitchFamily="34" charset="0"/>
                <a:cs typeface="Arial" panose="020B0604020202020204" pitchFamily="34" charset="0"/>
              </a:rPr>
              <a:t>NOT allowed </a:t>
            </a:r>
            <a:r>
              <a:rPr lang="en-US" sz="1800" dirty="0">
                <a:solidFill>
                  <a:srgbClr val="000000"/>
                </a:solidFill>
                <a:ea typeface="Aptos" panose="020B0004020202020204" pitchFamily="34" charset="0"/>
                <a:cs typeface="Arial" panose="020B0604020202020204" pitchFamily="34" charset="0"/>
              </a:rPr>
              <a:t>to cover the Husky Book Bundle.</a:t>
            </a:r>
          </a:p>
          <a:p>
            <a:pPr marL="342900" marR="0" indent="-342900">
              <a:lnSpc>
                <a:spcPct val="115000"/>
              </a:lnSpc>
              <a:spcBef>
                <a:spcPts val="0"/>
              </a:spcBef>
              <a:spcAft>
                <a:spcPts val="0"/>
              </a:spcAft>
              <a:buFont typeface="+mj-lt"/>
              <a:buAutoNum type="arabicPeriod"/>
            </a:pPr>
            <a:r>
              <a:rPr lang="en-US" sz="1800" kern="1200" dirty="0">
                <a:solidFill>
                  <a:srgbClr val="000000"/>
                </a:solidFill>
                <a:effectLst/>
                <a:ea typeface="Aptos" panose="020B0004020202020204" pitchFamily="34" charset="0"/>
                <a:cs typeface="Arial" panose="020B0604020202020204" pitchFamily="34" charset="0"/>
              </a:rPr>
              <a:t>Student may receive a </a:t>
            </a:r>
            <a:r>
              <a:rPr lang="en-US" sz="1800" b="1" kern="1200" dirty="0">
                <a:solidFill>
                  <a:srgbClr val="C00000"/>
                </a:solidFill>
                <a:effectLst/>
                <a:ea typeface="Aptos" panose="020B0004020202020204" pitchFamily="34" charset="0"/>
                <a:cs typeface="Arial" panose="020B0604020202020204" pitchFamily="34" charset="0"/>
              </a:rPr>
              <a:t>refund</a:t>
            </a:r>
            <a:r>
              <a:rPr lang="en-US" sz="1800" kern="1200" dirty="0">
                <a:solidFill>
                  <a:srgbClr val="000000"/>
                </a:solidFill>
                <a:effectLst/>
                <a:ea typeface="Aptos" panose="020B0004020202020204" pitchFamily="34" charset="0"/>
                <a:cs typeface="Arial" panose="020B0604020202020204" pitchFamily="34" charset="0"/>
              </a:rPr>
              <a:t> for Husky Book Bundle.</a:t>
            </a:r>
          </a:p>
          <a:p>
            <a:pPr marL="342900" marR="0" indent="-342900">
              <a:lnSpc>
                <a:spcPct val="115000"/>
              </a:lnSpc>
              <a:spcBef>
                <a:spcPts val="0"/>
              </a:spcBef>
              <a:spcAft>
                <a:spcPts val="0"/>
              </a:spcAft>
              <a:buFont typeface="+mj-lt"/>
              <a:buAutoNum type="arabicPeriod"/>
            </a:pPr>
            <a:r>
              <a:rPr lang="en-US" sz="1800" kern="1200" dirty="0">
                <a:solidFill>
                  <a:srgbClr val="000000"/>
                </a:solidFill>
                <a:effectLst/>
                <a:ea typeface="Aptos" panose="020B0004020202020204" pitchFamily="34" charset="0"/>
                <a:cs typeface="Arial" panose="020B0604020202020204" pitchFamily="34" charset="0"/>
              </a:rPr>
              <a:t>Student </a:t>
            </a:r>
            <a:r>
              <a:rPr lang="en-US" sz="1800" b="1" kern="1200" dirty="0">
                <a:solidFill>
                  <a:srgbClr val="C00000"/>
                </a:solidFill>
                <a:effectLst/>
                <a:ea typeface="Aptos" panose="020B0004020202020204" pitchFamily="34" charset="0"/>
                <a:cs typeface="Arial" panose="020B0604020202020204" pitchFamily="34" charset="0"/>
              </a:rPr>
              <a:t>NOW RISKS OWING </a:t>
            </a:r>
            <a:r>
              <a:rPr lang="en-US" sz="1800" kern="1200" dirty="0">
                <a:solidFill>
                  <a:srgbClr val="000000"/>
                </a:solidFill>
                <a:effectLst/>
                <a:ea typeface="Aptos" panose="020B0004020202020204" pitchFamily="34" charset="0"/>
                <a:cs typeface="Arial" panose="020B0604020202020204" pitchFamily="34" charset="0"/>
              </a:rPr>
              <a:t>back the Husky Book Bundle Fee.</a:t>
            </a:r>
          </a:p>
          <a:p>
            <a:pPr marL="342900" marR="0" indent="-342900">
              <a:lnSpc>
                <a:spcPct val="115000"/>
              </a:lnSpc>
              <a:spcBef>
                <a:spcPts val="0"/>
              </a:spcBef>
              <a:spcAft>
                <a:spcPts val="0"/>
              </a:spcAft>
              <a:buFont typeface="+mj-lt"/>
              <a:buAutoNum type="arabicPeriod"/>
            </a:pPr>
            <a:r>
              <a:rPr lang="en-US" sz="1800" dirty="0">
                <a:solidFill>
                  <a:srgbClr val="000000"/>
                </a:solidFill>
                <a:ea typeface="Aptos" panose="020B0004020202020204" pitchFamily="34" charset="0"/>
                <a:cs typeface="Arial" panose="020B0604020202020204" pitchFamily="34" charset="0"/>
              </a:rPr>
              <a:t>Student will then need to pay off balance even though they received a refund. </a:t>
            </a:r>
            <a:endParaRPr lang="en-US" sz="1800" kern="1200" dirty="0">
              <a:solidFill>
                <a:srgbClr val="000000"/>
              </a:solidFill>
              <a:effectLst/>
              <a:ea typeface="Aptos" panose="020B0004020202020204" pitchFamily="34" charset="0"/>
              <a:cs typeface="Arial" panose="020B0604020202020204" pitchFamily="34" charset="0"/>
            </a:endParaRPr>
          </a:p>
          <a:p>
            <a:endParaRPr lang="en-US" dirty="0"/>
          </a:p>
          <a:p>
            <a:endParaRPr lang="en-US" dirty="0"/>
          </a:p>
          <a:p>
            <a:pPr algn="l"/>
            <a:r>
              <a:rPr lang="en-US" b="1" i="0" dirty="0">
                <a:solidFill>
                  <a:srgbClr val="000000"/>
                </a:solidFill>
                <a:effectLst/>
                <a:latin typeface="proxima nova"/>
              </a:rPr>
              <a:t>Common question. Does the authorization form need to be signed each year?</a:t>
            </a:r>
          </a:p>
          <a:p>
            <a:pPr algn="l"/>
            <a:endParaRPr lang="en-US" b="0" i="0" dirty="0">
              <a:solidFill>
                <a:srgbClr val="000000"/>
              </a:solidFill>
              <a:effectLst/>
              <a:latin typeface="proxima nova"/>
            </a:endParaRPr>
          </a:p>
          <a:p>
            <a:pPr algn="l"/>
            <a:r>
              <a:rPr lang="en-US" b="0" i="0" dirty="0">
                <a:solidFill>
                  <a:srgbClr val="000000"/>
                </a:solidFill>
                <a:effectLst/>
                <a:latin typeface="proxima nova"/>
              </a:rPr>
              <a:t>No. The authorization remains in effect while a student at UConn. It may be changed by sending an email request to the Bursar’s Office. To avoid being refunded and owing back, please complete the Title IV Waiver BEFORE  financial aid disburses to the fee bill. </a:t>
            </a:r>
          </a:p>
          <a:p>
            <a:endParaRPr lang="en-US" dirty="0"/>
          </a:p>
        </p:txBody>
      </p:sp>
      <p:sp>
        <p:nvSpPr>
          <p:cNvPr id="4" name="Slide Number Placeholder 3"/>
          <p:cNvSpPr>
            <a:spLocks noGrp="1"/>
          </p:cNvSpPr>
          <p:nvPr>
            <p:ph type="sldNum" sz="quarter" idx="5"/>
          </p:nvPr>
        </p:nvSpPr>
        <p:spPr/>
        <p:txBody>
          <a:bodyPr/>
          <a:lstStyle/>
          <a:p>
            <a:fld id="{BE95D206-7127-477D-85A1-0238F8C19DAD}" type="slidenum">
              <a:rPr lang="en-US" smtClean="0"/>
              <a:t>39</a:t>
            </a:fld>
            <a:endParaRPr lang="en-US"/>
          </a:p>
        </p:txBody>
      </p:sp>
    </p:spTree>
    <p:extLst>
      <p:ext uri="{BB962C8B-B14F-4D97-AF65-F5344CB8AC3E}">
        <p14:creationId xmlns:p14="http://schemas.microsoft.com/office/powerpoint/2010/main" val="1175925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9771D-2147-0EBF-A4AF-D76D4B21B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999BE-711D-E5C4-2616-9D0946211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B8C8B-DFAF-C91A-9104-A2B0DD9272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cs typeface="Calibri"/>
              </a:rPr>
              <a:t>UConn offers tuition insurance through Grad Guard. The tuition insurance can reimburse tuition, room, board and other eligible fees if a student withdraws at any time during the covered term for a covered reason such 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cs typeface="Calibri"/>
              </a:rPr>
              <a:t>Serious Injury or Illness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cs typeface="Calibri"/>
              </a:rPr>
              <a:t>Chronic Illness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cs typeface="Calibri"/>
              </a:rPr>
              <a:t>Mental Health Conditions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cs typeface="Calibri"/>
              </a:rPr>
              <a:t>For more information, please scan the QR code and or visit gradguard.com/tuition. </a:t>
            </a:r>
          </a:p>
        </p:txBody>
      </p:sp>
      <p:sp>
        <p:nvSpPr>
          <p:cNvPr id="4" name="Slide Number Placeholder 3">
            <a:extLst>
              <a:ext uri="{FF2B5EF4-FFF2-40B4-BE49-F238E27FC236}">
                <a16:creationId xmlns:a16="http://schemas.microsoft.com/office/drawing/2014/main" id="{E4AF0792-4C32-3D5E-3889-804B8722B4B5}"/>
              </a:ext>
            </a:extLst>
          </p:cNvPr>
          <p:cNvSpPr>
            <a:spLocks noGrp="1"/>
          </p:cNvSpPr>
          <p:nvPr>
            <p:ph type="sldNum" sz="quarter" idx="5"/>
          </p:nvPr>
        </p:nvSpPr>
        <p:spPr/>
        <p:txBody>
          <a:bodyPr/>
          <a:lstStyle/>
          <a:p>
            <a:pPr marL="0" marR="0" lvl="0" indent="0" algn="r" defTabSz="952462" rtl="0" eaLnBrk="1" fontAlgn="auto" latinLnBrk="0" hangingPunct="1">
              <a:lnSpc>
                <a:spcPct val="100000"/>
              </a:lnSpc>
              <a:spcBef>
                <a:spcPts val="0"/>
              </a:spcBef>
              <a:spcAft>
                <a:spcPts val="0"/>
              </a:spcAft>
              <a:buClrTx/>
              <a:buSzTx/>
              <a:buFontTx/>
              <a:buNone/>
              <a:tabLst/>
              <a:defRPr/>
            </a:pPr>
            <a:fld id="{45D61E15-52AF-4299-9C00-B429B85826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246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802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8DC04-AAEA-8D5C-AA92-B27421C50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A363B-2668-0BE9-596C-0147930D1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EEE01-946F-F1A1-59E1-512E93E4781D}"/>
              </a:ext>
            </a:extLst>
          </p:cNvPr>
          <p:cNvSpPr>
            <a:spLocks noGrp="1"/>
          </p:cNvSpPr>
          <p:nvPr>
            <p:ph type="body" idx="1"/>
          </p:nvPr>
        </p:nvSpPr>
        <p:spPr/>
        <p:txBody>
          <a:bodyPr/>
          <a:lstStyle/>
          <a:p>
            <a:pPr marL="174982" indent="-174982">
              <a:buFont typeface="Arial" panose="020B0604020202020204" pitchFamily="34" charset="0"/>
              <a:buChar char="•"/>
            </a:pPr>
            <a:r>
              <a:rPr lang="en-US" dirty="0">
                <a:cs typeface="Calibri"/>
              </a:rPr>
              <a:t>Read the information from the slide.</a:t>
            </a:r>
          </a:p>
        </p:txBody>
      </p:sp>
      <p:sp>
        <p:nvSpPr>
          <p:cNvPr id="4" name="Slide Number Placeholder 3">
            <a:extLst>
              <a:ext uri="{FF2B5EF4-FFF2-40B4-BE49-F238E27FC236}">
                <a16:creationId xmlns:a16="http://schemas.microsoft.com/office/drawing/2014/main" id="{15199FAE-4E7C-4EB3-70D0-4661FFB13AF4}"/>
              </a:ext>
            </a:extLst>
          </p:cNvPr>
          <p:cNvSpPr>
            <a:spLocks noGrp="1"/>
          </p:cNvSpPr>
          <p:nvPr>
            <p:ph type="sldNum" sz="quarter" idx="5"/>
          </p:nvPr>
        </p:nvSpPr>
        <p:spPr/>
        <p:txBody>
          <a:bodyPr/>
          <a:lstStyle/>
          <a:p>
            <a:pPr defTabSz="933237">
              <a:defRPr/>
            </a:pPr>
            <a:fld id="{45D61E15-52AF-4299-9C00-B429B85826A8}" type="slidenum">
              <a:rPr lang="en-US">
                <a:solidFill>
                  <a:prstClr val="black"/>
                </a:solidFill>
                <a:latin typeface="Calibri" panose="020F0502020204030204"/>
              </a:rPr>
              <a:pPr defTabSz="933237">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3498859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F262D18-B1F7-5C2E-7F61-643CC68211E1}"/>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6C75AE92-F980-6DEE-286A-173DAE3144D9}"/>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US" dirty="0">
                <a:effectLst/>
              </a:rPr>
              <a:t>LiveSafe is an app that promotes and encourages safety on your college campus. Our goal is for students to be able to communicate directly to dispatchers and campus public safety officials quickly and comfortably in their time of need.</a:t>
            </a:r>
            <a:endParaRPr altLang="en-US" dirty="0">
              <a:latin typeface="Calibri" panose="020F0502020204030204" pitchFamily="34" charset="0"/>
            </a:endParaRPr>
          </a:p>
        </p:txBody>
      </p:sp>
      <p:sp>
        <p:nvSpPr>
          <p:cNvPr id="36868" name="Slide Number Placeholder 3">
            <a:extLst>
              <a:ext uri="{FF2B5EF4-FFF2-40B4-BE49-F238E27FC236}">
                <a16:creationId xmlns:a16="http://schemas.microsoft.com/office/drawing/2014/main" id="{1A03AE57-ACBD-18F1-198C-D3CFB999CE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CBDEDB-58FE-4D81-ADC5-1A8FFB7846B9}" type="slidenum">
              <a:rPr kumimoji="0"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ADFEAF3-FD45-2F7E-F9A2-F7491275F2DA}"/>
              </a:ext>
            </a:extLst>
          </p:cNvPr>
          <p:cNvSpPr>
            <a:spLocks noGrp="1" noRot="1" noChangeAspect="1" noTextEdit="1"/>
          </p:cNvSpPr>
          <p:nvPr>
            <p:ph type="sldImg"/>
          </p:nvPr>
        </p:nvSpPr>
        <p:spPr>
          <a:ln/>
        </p:spPr>
      </p:sp>
      <p:sp>
        <p:nvSpPr>
          <p:cNvPr id="11267" name="Notes Placeholder 2">
            <a:extLst>
              <a:ext uri="{FF2B5EF4-FFF2-40B4-BE49-F238E27FC236}">
                <a16:creationId xmlns:a16="http://schemas.microsoft.com/office/drawing/2014/main" id="{0321E8CA-EB2C-B453-1F89-84C31F3837C8}"/>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altLang="en-US">
                <a:latin typeface="Calibri" panose="020F0502020204030204" pitchFamily="34" charset="0"/>
              </a:rPr>
              <a:t>Tutoring Center- MATH, CHEM, BIOL.  Appointments are on a drop-in basis. </a:t>
            </a:r>
          </a:p>
          <a:p>
            <a:pPr eaLnBrk="1"/>
            <a:endParaRPr altLang="en-US">
              <a:latin typeface="Calibri" panose="020F0502020204030204" pitchFamily="34" charset="0"/>
            </a:endParaRPr>
          </a:p>
          <a:p>
            <a:pPr eaLnBrk="1"/>
            <a:r>
              <a:rPr altLang="en-US">
                <a:latin typeface="Calibri" panose="020F0502020204030204" pitchFamily="34" charset="0"/>
              </a:rPr>
              <a:t>Writing Center- </a:t>
            </a:r>
            <a:r>
              <a:rPr altLang="en-US" b="1">
                <a:latin typeface="Calibri" panose="020F0502020204030204" pitchFamily="34" charset="0"/>
                <a:ea typeface="Calibri" panose="020F0502020204030204" pitchFamily="34" charset="0"/>
                <a:cs typeface="Times New Roman" panose="02020603050405020304" pitchFamily="18" charset="0"/>
              </a:rPr>
              <a:t>Writing Center </a:t>
            </a:r>
            <a:r>
              <a:rPr altLang="en-US" b="1"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PDF</a:t>
            </a:r>
            <a:r>
              <a:rPr altLang="en-US" b="1" u="sng">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altLang="en-US">
                <a:solidFill>
                  <a:srgbClr val="0563C1"/>
                </a:solidFill>
                <a:latin typeface="Calibri" panose="020F0502020204030204" pitchFamily="34" charset="0"/>
                <a:ea typeface="Calibri" panose="020F0502020204030204" pitchFamily="34" charset="0"/>
                <a:cs typeface="Times New Roman" panose="02020603050405020304" pitchFamily="18" charset="0"/>
              </a:rPr>
              <a:t>In person and virtual tutoring sessions available. </a:t>
            </a:r>
            <a:r>
              <a:rPr altLang="en-US">
                <a:solidFill>
                  <a:srgbClr val="000E2F"/>
                </a:solidFill>
                <a:latin typeface="Roboto" panose="020F0502020204030204" pitchFamily="2" charset="0"/>
              </a:rPr>
              <a:t>assists students with essays, lab reports, term papers, academic or creative writing, multimodal projects, résumés, cover letters, and personal statements. Professionally trained peer tutors help students understand writing assignments, organize ideas, fine-tune thesis statements, develop more effective sentences, organize paragraphs, prepare citations, and more.</a:t>
            </a:r>
          </a:p>
          <a:p>
            <a:pPr eaLnBrk="1"/>
            <a:endParaRPr altLang="en-US">
              <a:solidFill>
                <a:srgbClr val="000E2F"/>
              </a:solidFill>
              <a:latin typeface="Roboto" panose="020F0502020204030204" pitchFamily="2" charset="0"/>
            </a:endParaRPr>
          </a:p>
          <a:p>
            <a:pPr eaLnBrk="1"/>
            <a:r>
              <a:rPr altLang="en-US">
                <a:solidFill>
                  <a:srgbClr val="000E2F"/>
                </a:solidFill>
                <a:latin typeface="Roboto" panose="020F0502020204030204" pitchFamily="2" charset="0"/>
              </a:rPr>
              <a:t>Library- Our Library services include: Borrowing/checking out materials (the old school library experience), Coordinating inter-library requests (connected to all UConn Libraries as well as libraries world-wide), Course Reserves (some classes reserve materials for their student to access), help with sharing digital work, Request scans of materials not available electronically)- there are also great study spaces in the Library- </a:t>
            </a:r>
          </a:p>
          <a:p>
            <a:pPr eaLnBrk="1"/>
            <a:endParaRPr altLang="en-US">
              <a:solidFill>
                <a:srgbClr val="000E2F"/>
              </a:solidFill>
              <a:latin typeface="Roboto" panose="020F0502020204030204" pitchFamily="2" charset="0"/>
            </a:endParaRPr>
          </a:p>
          <a:p>
            <a:pPr eaLnBrk="1"/>
            <a:r>
              <a:rPr altLang="en-US">
                <a:solidFill>
                  <a:srgbClr val="000E2F"/>
                </a:solidFill>
                <a:latin typeface="Roboto" panose="020F0502020204030204" pitchFamily="2" charset="0"/>
              </a:rPr>
              <a:t>Academic Achievement Center- Process tutoring- helping students with everything from Time Management and semester planning, Note-Taking, Test Taking, workshops, Mentoring and others. </a:t>
            </a:r>
          </a:p>
          <a:p>
            <a:pPr eaLnBrk="1"/>
            <a:endParaRPr altLang="en-US">
              <a:solidFill>
                <a:srgbClr val="000E2F"/>
              </a:solidFill>
              <a:latin typeface="Roboto" panose="020F0502020204030204" pitchFamily="2" charset="0"/>
            </a:endParaRPr>
          </a:p>
          <a:p>
            <a:pPr eaLnBrk="1"/>
            <a:r>
              <a:rPr altLang="en-US">
                <a:solidFill>
                  <a:srgbClr val="000E2F"/>
                </a:solidFill>
                <a:latin typeface="Roboto" panose="020F0502020204030204" pitchFamily="2" charset="0"/>
              </a:rPr>
              <a:t>UConn Waterbury Faculty- UConn Waterbury has a very supportive faculty.  “Office Hours” are made available to students via their instructors.  </a:t>
            </a:r>
            <a:endParaRPr altLang="en-US">
              <a:latin typeface="Calibri" panose="020F0502020204030204" pitchFamily="34" charset="0"/>
            </a:endParaRPr>
          </a:p>
        </p:txBody>
      </p:sp>
      <p:sp>
        <p:nvSpPr>
          <p:cNvPr id="11268" name="Slide Number Placeholder 3">
            <a:extLst>
              <a:ext uri="{FF2B5EF4-FFF2-40B4-BE49-F238E27FC236}">
                <a16:creationId xmlns:a16="http://schemas.microsoft.com/office/drawing/2014/main" id="{510101D9-402F-B1A4-7238-B2C2B01B12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C317CCA0-73CA-4EB5-891F-780DB79C9790}" type="slidenum">
              <a:rPr altLang="en-US">
                <a:solidFill>
                  <a:srgbClr val="000000"/>
                </a:solidFill>
                <a:latin typeface="Calibri" panose="020F0502020204030204" pitchFamily="34" charset="0"/>
              </a:rPr>
              <a:pPr fontAlgn="base">
                <a:spcBef>
                  <a:spcPct val="0"/>
                </a:spcBef>
                <a:spcAft>
                  <a:spcPct val="0"/>
                </a:spcAft>
              </a:pPr>
              <a:t>6</a:t>
            </a:fld>
            <a:endParaRPr altLang="en-US">
              <a:solidFill>
                <a:srgbClr val="000000"/>
              </a:solidFill>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B3B1673-0FCB-1BE2-5F67-A31601568594}"/>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25ED7111-5F7D-EBF6-69CF-58B8C7AF51F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ndParaRPr>
          </a:p>
        </p:txBody>
      </p:sp>
      <p:sp>
        <p:nvSpPr>
          <p:cNvPr id="38916" name="Slide Number Placeholder 3">
            <a:extLst>
              <a:ext uri="{FF2B5EF4-FFF2-40B4-BE49-F238E27FC236}">
                <a16:creationId xmlns:a16="http://schemas.microsoft.com/office/drawing/2014/main" id="{C57F579E-830E-FDC4-2062-7BDC3F952E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C1B994F5-58B2-409F-84E6-A4EC2956A9F8}" type="slidenum">
              <a:rPr altLang="en-US">
                <a:solidFill>
                  <a:srgbClr val="000000"/>
                </a:solidFill>
                <a:latin typeface="Calibri" panose="020F0502020204030204" pitchFamily="34" charset="0"/>
              </a:rPr>
              <a:pPr fontAlgn="base">
                <a:spcBef>
                  <a:spcPct val="0"/>
                </a:spcBef>
                <a:spcAft>
                  <a:spcPct val="0"/>
                </a:spcAft>
              </a:pPr>
              <a:t>43</a:t>
            </a:fld>
            <a:endParaRPr altLang="en-US">
              <a:solidFill>
                <a:srgbClr val="000000"/>
              </a:solidFill>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C131BEB2-44BF-E969-C53B-DCD02CE80704}"/>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FD8B24B0-D07C-73BF-6337-4EC1F4C48993}"/>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ndParaRPr>
          </a:p>
        </p:txBody>
      </p:sp>
      <p:sp>
        <p:nvSpPr>
          <p:cNvPr id="40964" name="Slide Number Placeholder 3">
            <a:extLst>
              <a:ext uri="{FF2B5EF4-FFF2-40B4-BE49-F238E27FC236}">
                <a16:creationId xmlns:a16="http://schemas.microsoft.com/office/drawing/2014/main" id="{410AFC4F-7733-0693-BB4A-CC7CED727E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C3A824B4-D12D-450D-980D-4E875AD4AF44}" type="slidenum">
              <a:rPr altLang="en-US">
                <a:solidFill>
                  <a:srgbClr val="000000"/>
                </a:solidFill>
                <a:latin typeface="Calibri" panose="020F0502020204030204" pitchFamily="34" charset="0"/>
              </a:rPr>
              <a:pPr fontAlgn="base">
                <a:spcBef>
                  <a:spcPct val="0"/>
                </a:spcBef>
                <a:spcAft>
                  <a:spcPct val="0"/>
                </a:spcAft>
              </a:pPr>
              <a:t>44</a:t>
            </a:fld>
            <a:endParaRPr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BD38212-667F-6532-205E-8909534FAC0B}"/>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057D3C18-EAD5-2440-ECF9-68E33A03C97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altLang="en-US" b="1" dirty="0">
                <a:latin typeface="Calibri" panose="020F0502020204030204" pitchFamily="34" charset="0"/>
              </a:rPr>
              <a:t>Center for </a:t>
            </a:r>
            <a:r>
              <a:rPr lang="en-US" altLang="en-US" b="1" dirty="0">
                <a:latin typeface="Calibri" panose="020F0502020204030204" pitchFamily="34" charset="0"/>
              </a:rPr>
              <a:t>Career Readiness and Life Skills- </a:t>
            </a:r>
            <a:r>
              <a:rPr altLang="en-US" dirty="0">
                <a:latin typeface="Calibri" panose="020F0502020204030204" pitchFamily="34" charset="0"/>
              </a:rPr>
              <a:t>Our CCD rep will be speaking in a bit- but our CCD is an important part of your student’s path here at UConn.  The CCD helps students prepare for their life/career after their degree.  Some of the things our CSD does include:  Helping students with Networking, Resume building, Internships &amp; Work opportunities and creating important connections across our community</a:t>
            </a:r>
          </a:p>
          <a:p>
            <a:pPr eaLnBrk="1"/>
            <a:endParaRPr altLang="en-US" dirty="0">
              <a:latin typeface="Calibri" panose="020F0502020204030204" pitchFamily="34" charset="0"/>
            </a:endParaRPr>
          </a:p>
          <a:p>
            <a:pPr eaLnBrk="1"/>
            <a:r>
              <a:rPr altLang="en-US" b="1" dirty="0">
                <a:latin typeface="Calibri" panose="020F0502020204030204" pitchFamily="34" charset="0"/>
              </a:rPr>
              <a:t>UConn Husky Harvest- </a:t>
            </a:r>
            <a:r>
              <a:rPr altLang="en-US" sz="1800" dirty="0">
                <a:latin typeface="Calibri" panose="020F0502020204030204" pitchFamily="34" charset="0"/>
              </a:rPr>
              <a:t>In partnership with Connecticut Foodshare, the Husky Harvest Food Pantries' mission is to address food insecurity across UConn. The food pantries are accessible to anyone with a UConn ID and provide the campus community with non-perishable food items, toiletries, and more. Students may browse the pantry during operational hours that vary by campus</a:t>
            </a:r>
          </a:p>
          <a:p>
            <a:pPr eaLnBrk="1"/>
            <a:endParaRPr altLang="en-US" sz="1800" dirty="0">
              <a:latin typeface="Calibri" panose="020F0502020204030204" pitchFamily="34" charset="0"/>
            </a:endParaRPr>
          </a:p>
          <a:p>
            <a:pPr eaLnBrk="1"/>
            <a:r>
              <a:rPr altLang="en-US" sz="1800" b="1" dirty="0">
                <a:latin typeface="Calibri" panose="020F0502020204030204" pitchFamily="34" charset="0"/>
              </a:rPr>
              <a:t>Spirit Cafe</a:t>
            </a:r>
            <a:r>
              <a:rPr altLang="en-US" sz="1800" dirty="0">
                <a:latin typeface="Calibri" panose="020F0502020204030204" pitchFamily="34" charset="0"/>
              </a:rPr>
              <a:t>- In the Rectory Building across the street-  only UConn students, Staff and Faculty have access to the Rectory Building- </a:t>
            </a:r>
            <a:r>
              <a:rPr altLang="en-US" sz="1800" dirty="0" err="1">
                <a:latin typeface="Calibri" panose="020F0502020204030204" pitchFamily="34" charset="0"/>
              </a:rPr>
              <a:t>UConnW</a:t>
            </a:r>
            <a:r>
              <a:rPr altLang="en-US" sz="1800" dirty="0">
                <a:latin typeface="Calibri" panose="020F0502020204030204" pitchFamily="34" charset="0"/>
              </a:rPr>
              <a:t> subsidizes the meals offered- so students can have affordable meal options while on campus. </a:t>
            </a:r>
          </a:p>
          <a:p>
            <a:pPr eaLnBrk="1"/>
            <a:endParaRPr altLang="en-US" dirty="0">
              <a:latin typeface="Calibri" panose="020F0502020204030204" pitchFamily="34" charset="0"/>
            </a:endParaRPr>
          </a:p>
          <a:p>
            <a:pPr eaLnBrk="1"/>
            <a:r>
              <a:rPr altLang="en-US" b="1" dirty="0">
                <a:latin typeface="Calibri" panose="020F0502020204030204" pitchFamily="34" charset="0"/>
              </a:rPr>
              <a:t>CSD</a:t>
            </a:r>
            <a:r>
              <a:rPr altLang="en-US" dirty="0">
                <a:latin typeface="Calibri" panose="020F0502020204030204" pitchFamily="34" charset="0"/>
              </a:rPr>
              <a:t>- You are going to hear more about CSD in a bit- CSD collaborates with students, faculty and staff, and family members to ensure a comprehensively accessible environment- in short, students who request accommodations due to short term to long term disabilities will do so thru CSD.</a:t>
            </a:r>
          </a:p>
          <a:p>
            <a:pPr eaLnBrk="1"/>
            <a:endParaRPr altLang="en-US" dirty="0">
              <a:latin typeface="Calibri" panose="020F0502020204030204" pitchFamily="34" charset="0"/>
            </a:endParaRPr>
          </a:p>
          <a:p>
            <a:pPr eaLnBrk="1"/>
            <a:r>
              <a:rPr altLang="en-US" b="1" dirty="0">
                <a:latin typeface="Calibri" panose="020F0502020204030204" pitchFamily="34" charset="0"/>
              </a:rPr>
              <a:t>MHRC</a:t>
            </a:r>
            <a:r>
              <a:rPr altLang="en-US" dirty="0">
                <a:latin typeface="Calibri" panose="020F0502020204030204" pitchFamily="34" charset="0"/>
              </a:rPr>
              <a:t>-Claudia Pina, our Waterbury Campus Mental Health Resources Center </a:t>
            </a:r>
            <a:r>
              <a:rPr altLang="en-US" dirty="0" err="1">
                <a:latin typeface="Calibri" panose="020F0502020204030204" pitchFamily="34" charset="0"/>
              </a:rPr>
              <a:t>Clinican</a:t>
            </a:r>
            <a:r>
              <a:rPr altLang="en-US" dirty="0">
                <a:latin typeface="Calibri" panose="020F0502020204030204" pitchFamily="34" charset="0"/>
              </a:rPr>
              <a:t> will speak to you in a bit about our MHRC.  Claudia provides our students with confidential supportive counseling. She also helps students look for mental health resources in their community as well. </a:t>
            </a:r>
          </a:p>
          <a:p>
            <a:pPr eaLnBrk="1"/>
            <a:endParaRPr altLang="en-US" dirty="0">
              <a:latin typeface="Calibri" panose="020F0502020204030204" pitchFamily="34" charset="0"/>
            </a:endParaRPr>
          </a:p>
          <a:p>
            <a:pPr eaLnBrk="1"/>
            <a:r>
              <a:rPr altLang="en-US" b="1" dirty="0">
                <a:latin typeface="Calibri" panose="020F0502020204030204" pitchFamily="34" charset="0"/>
              </a:rPr>
              <a:t>Student Activities- </a:t>
            </a:r>
            <a:r>
              <a:rPr altLang="en-US" dirty="0">
                <a:latin typeface="Calibri" panose="020F0502020204030204" pitchFamily="34" charset="0"/>
              </a:rPr>
              <a:t>UConn Waterbury has 11 active student clubs on campus- with room to add more-  Nathan Emory is our Student Activities coordinator on campus.  Nathan supports our students, their clubs and our Associated Student Government-  </a:t>
            </a:r>
          </a:p>
          <a:p>
            <a:pPr eaLnBrk="1"/>
            <a:endParaRPr altLang="en-US" dirty="0">
              <a:latin typeface="Calibri" panose="020F0502020204030204" pitchFamily="34" charset="0"/>
            </a:endParaRPr>
          </a:p>
          <a:p>
            <a:pPr eaLnBrk="1"/>
            <a:r>
              <a:rPr altLang="en-US" b="1" dirty="0">
                <a:latin typeface="Calibri" panose="020F0502020204030204" pitchFamily="34" charset="0"/>
              </a:rPr>
              <a:t>Student Services- </a:t>
            </a:r>
            <a:r>
              <a:rPr altLang="en-US" dirty="0">
                <a:latin typeface="Calibri" panose="020F0502020204030204" pitchFamily="34" charset="0"/>
              </a:rPr>
              <a:t>Offers various services to students- including: rescheduling final exams, campus change requests, student advocacy, academic integrity issues, code of conduct, voluntary separations and re-admissions and others-  if a student is unsure where to go to get a question answered, or concern/problem solved- they can contact Student Services.  Student Services also includes our professional academic advisors.  Many students connect closest and most consistently with their academic advisor-  Our professional advisors </a:t>
            </a:r>
          </a:p>
          <a:p>
            <a:pPr eaLnBrk="1"/>
            <a:endParaRPr altLang="en-US" dirty="0">
              <a:latin typeface="Calibri" panose="020F0502020204030204" pitchFamily="34" charset="0"/>
            </a:endParaRPr>
          </a:p>
        </p:txBody>
      </p:sp>
      <p:sp>
        <p:nvSpPr>
          <p:cNvPr id="13316" name="Slide Number Placeholder 3">
            <a:extLst>
              <a:ext uri="{FF2B5EF4-FFF2-40B4-BE49-F238E27FC236}">
                <a16:creationId xmlns:a16="http://schemas.microsoft.com/office/drawing/2014/main" id="{77F345C6-4469-3FA2-7B0A-CD7F43ED2C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28A032F3-70E0-465E-83C5-AA61D177DD25}" type="slidenum">
              <a:rPr altLang="en-US">
                <a:solidFill>
                  <a:srgbClr val="000000"/>
                </a:solidFill>
                <a:latin typeface="Calibri" panose="020F0502020204030204" pitchFamily="34" charset="0"/>
              </a:rPr>
              <a:pPr fontAlgn="base">
                <a:spcBef>
                  <a:spcPct val="0"/>
                </a:spcBef>
                <a:spcAft>
                  <a:spcPct val="0"/>
                </a:spcAft>
              </a:pPr>
              <a:t>7</a:t>
            </a:fld>
            <a:endParaRPr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AD9667B-C30B-81C9-994E-BEC83B370C80}"/>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0CD25EEA-4843-361F-ECC2-3C9B68A01EF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US" altLang="en-US" b="1" dirty="0">
                <a:latin typeface="Calibri" panose="020F0502020204030204" pitchFamily="34" charset="0"/>
              </a:rPr>
              <a:t>UConn Waterbury has scholarships available for UConn Waterbury Students- more information can be found here: https://waterbury.uconn.edu/scholarships/</a:t>
            </a:r>
          </a:p>
          <a:p>
            <a:pPr eaLnBrk="1"/>
            <a:endParaRPr lang="en-US" altLang="en-US" b="1" dirty="0">
              <a:latin typeface="Calibri" panose="020F0502020204030204" pitchFamily="34" charset="0"/>
            </a:endParaRPr>
          </a:p>
          <a:p>
            <a:pPr eaLnBrk="1"/>
            <a:r>
              <a:rPr lang="en-US" altLang="en-US" b="1" dirty="0">
                <a:latin typeface="Calibri" panose="020F0502020204030204" pitchFamily="34" charset="0"/>
              </a:rPr>
              <a:t>Other general information about scholarships can be found here: https://financialaid.uconn.edu/scholarships/</a:t>
            </a:r>
          </a:p>
          <a:p>
            <a:pPr eaLnBrk="1"/>
            <a:endParaRPr lang="en-US" altLang="en-US" b="1" dirty="0">
              <a:latin typeface="Calibri" panose="020F0502020204030204" pitchFamily="34" charset="0"/>
            </a:endParaRPr>
          </a:p>
          <a:p>
            <a:pPr eaLnBrk="1"/>
            <a:r>
              <a:rPr lang="en-US" altLang="en-US" b="1" dirty="0">
                <a:latin typeface="Calibri" panose="020F0502020204030204" pitchFamily="34" charset="0"/>
              </a:rPr>
              <a:t>Rising Sophomores can apply to UConn’s Honors Program- more information can be found here: https://honors.uconn.edu/regional-campuses/</a:t>
            </a:r>
          </a:p>
          <a:p>
            <a:pPr eaLnBrk="1"/>
            <a:endParaRPr altLang="en-US" b="1" dirty="0">
              <a:latin typeface="Calibri" panose="020F0502020204030204" pitchFamily="34" charset="0"/>
            </a:endParaRPr>
          </a:p>
        </p:txBody>
      </p:sp>
      <p:sp>
        <p:nvSpPr>
          <p:cNvPr id="15364" name="Slide Number Placeholder 3">
            <a:extLst>
              <a:ext uri="{FF2B5EF4-FFF2-40B4-BE49-F238E27FC236}">
                <a16:creationId xmlns:a16="http://schemas.microsoft.com/office/drawing/2014/main" id="{E5439DBD-9395-E963-9B4F-60452C9AC8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5FE06902-2FA7-4A4F-BB2F-61727D2EABF5}" type="slidenum">
              <a:rPr altLang="en-US">
                <a:solidFill>
                  <a:srgbClr val="000000"/>
                </a:solidFill>
                <a:latin typeface="Calibri" panose="020F0502020204030204" pitchFamily="34" charset="0"/>
              </a:rPr>
              <a:pPr fontAlgn="base">
                <a:spcBef>
                  <a:spcPct val="0"/>
                </a:spcBef>
                <a:spcAft>
                  <a:spcPct val="0"/>
                </a:spcAft>
              </a:pPr>
              <a:t>8</a:t>
            </a:fld>
            <a:endParaRPr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65363B6-3693-1C46-C367-44A4A58351F4}"/>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811C7A47-F938-B8BF-2DC3-6C7395F5AC38}"/>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altLang="en-US">
                <a:latin typeface="Calibri" panose="020F0502020204030204" pitchFamily="34" charset="0"/>
              </a:rPr>
              <a:t>Now that you have an overview of how we support your student’s success,  we want to talk to you about what students are telling us- to prepare you on what they are going to be experience as students here- </a:t>
            </a:r>
          </a:p>
        </p:txBody>
      </p:sp>
      <p:sp>
        <p:nvSpPr>
          <p:cNvPr id="17412" name="Slide Number Placeholder 3">
            <a:extLst>
              <a:ext uri="{FF2B5EF4-FFF2-40B4-BE49-F238E27FC236}">
                <a16:creationId xmlns:a16="http://schemas.microsoft.com/office/drawing/2014/main" id="{84E0D756-B479-87CE-4CAC-0FBB50D360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25436177-5FB6-4CD4-AB33-2320C27ACA38}" type="slidenum">
              <a:rPr altLang="en-US">
                <a:solidFill>
                  <a:srgbClr val="000000"/>
                </a:solidFill>
                <a:latin typeface="Calibri" panose="020F0502020204030204" pitchFamily="34" charset="0"/>
              </a:rPr>
              <a:pPr fontAlgn="base">
                <a:spcBef>
                  <a:spcPct val="0"/>
                </a:spcBef>
                <a:spcAft>
                  <a:spcPct val="0"/>
                </a:spcAft>
              </a:pPr>
              <a:t>9</a:t>
            </a:fld>
            <a:endParaRPr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B01BB99-8D02-139E-FEF3-6CB253C3F7D8}"/>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EE230FEF-29A6-3B7A-C6EB-A80D7B10C99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ndParaRPr>
          </a:p>
        </p:txBody>
      </p:sp>
      <p:sp>
        <p:nvSpPr>
          <p:cNvPr id="19460" name="Slide Number Placeholder 3">
            <a:extLst>
              <a:ext uri="{FF2B5EF4-FFF2-40B4-BE49-F238E27FC236}">
                <a16:creationId xmlns:a16="http://schemas.microsoft.com/office/drawing/2014/main" id="{501C40C6-EEBF-0361-F029-734F8D8F9E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F8CF1AE7-A370-4448-B744-655558351B44}" type="slidenum">
              <a:rPr altLang="en-US">
                <a:solidFill>
                  <a:srgbClr val="000000"/>
                </a:solidFill>
                <a:latin typeface="Calibri" panose="020F0502020204030204" pitchFamily="34" charset="0"/>
              </a:rPr>
              <a:pPr fontAlgn="base">
                <a:spcBef>
                  <a:spcPct val="0"/>
                </a:spcBef>
                <a:spcAft>
                  <a:spcPct val="0"/>
                </a:spcAft>
              </a:pPr>
              <a:t>10</a:t>
            </a:fld>
            <a:endParaRPr altLang="en-US">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287E50FF-F9AD-01AC-525D-AA2B3682F862}"/>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20E895F1-79A1-C4A8-1588-C742102FF22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altLang="en-US">
                <a:latin typeface="Calibri" panose="020F0502020204030204" pitchFamily="34" charset="0"/>
              </a:rPr>
              <a:t>BOTH</a:t>
            </a:r>
          </a:p>
        </p:txBody>
      </p:sp>
      <p:sp>
        <p:nvSpPr>
          <p:cNvPr id="21508" name="Slide Number Placeholder 3">
            <a:extLst>
              <a:ext uri="{FF2B5EF4-FFF2-40B4-BE49-F238E27FC236}">
                <a16:creationId xmlns:a16="http://schemas.microsoft.com/office/drawing/2014/main" id="{DEA042E2-9EA2-ACBA-7BB6-C48E49645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FD194738-5992-41D9-B31C-47A293ACA2FF}" type="slidenum">
              <a:rPr altLang="en-US">
                <a:solidFill>
                  <a:srgbClr val="000000"/>
                </a:solidFill>
                <a:latin typeface="Calibri" panose="020F0502020204030204" pitchFamily="34" charset="0"/>
              </a:rPr>
              <a:pPr fontAlgn="base">
                <a:spcBef>
                  <a:spcPct val="0"/>
                </a:spcBef>
                <a:spcAft>
                  <a:spcPct val="0"/>
                </a:spcAft>
              </a:pPr>
              <a:t>11</a:t>
            </a:fld>
            <a:endParaRPr altLang="en-US">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C834-BC22-C3B6-7555-32E2EA344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560C72-AE58-A4E5-7050-FC0D961938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459F26-CB95-FFFE-EA9E-0D70787FC0D0}"/>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5" name="Footer Placeholder 4">
            <a:extLst>
              <a:ext uri="{FF2B5EF4-FFF2-40B4-BE49-F238E27FC236}">
                <a16:creationId xmlns:a16="http://schemas.microsoft.com/office/drawing/2014/main" id="{B2BDE621-9D6E-429D-6939-8EBE4D7F9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73ED2-0D21-21D8-A236-3FB364246B8E}"/>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376001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6658-1CF8-134E-1DAF-C22C78BF49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7DD32E-9F62-D4F4-842A-5F933A673F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85AD2-8A55-49B2-FBB8-9D9595B8BD1F}"/>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5" name="Footer Placeholder 4">
            <a:extLst>
              <a:ext uri="{FF2B5EF4-FFF2-40B4-BE49-F238E27FC236}">
                <a16:creationId xmlns:a16="http://schemas.microsoft.com/office/drawing/2014/main" id="{3A061EA3-D6CE-79E2-7B1E-2E336A487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86884-6514-A503-0AC7-0021A3495064}"/>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3818020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8A0632-8FDC-7F3A-6E8F-9802EA03E6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365F3A-FD63-4278-13EC-7EBD22107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F256C-8A9A-B1F8-42D6-591A65E9F1C8}"/>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5" name="Footer Placeholder 4">
            <a:extLst>
              <a:ext uri="{FF2B5EF4-FFF2-40B4-BE49-F238E27FC236}">
                <a16:creationId xmlns:a16="http://schemas.microsoft.com/office/drawing/2014/main" id="{89BE92C5-D78D-E800-2EE4-F092700AB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4B253-653F-71E6-21E9-4047630907DD}"/>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418634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EAEBA-4559-1D30-45D7-E07DCD014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C80D0E-72B1-668A-9109-8259FEA2D8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7D760-F8CD-B263-1694-93810396A342}"/>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5" name="Footer Placeholder 4">
            <a:extLst>
              <a:ext uri="{FF2B5EF4-FFF2-40B4-BE49-F238E27FC236}">
                <a16:creationId xmlns:a16="http://schemas.microsoft.com/office/drawing/2014/main" id="{8C54B67A-DDF0-1407-64F7-5A25CD090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40F35-4FA2-991F-E6FB-4769DAF4A5F0}"/>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124766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FD62-AE9B-1BA2-1116-D13EF13A4B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104BE7-EAA1-E5D6-1957-646EB076AF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B19F6F-8B94-F4B1-8CB7-EA585C67FAFD}"/>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5" name="Footer Placeholder 4">
            <a:extLst>
              <a:ext uri="{FF2B5EF4-FFF2-40B4-BE49-F238E27FC236}">
                <a16:creationId xmlns:a16="http://schemas.microsoft.com/office/drawing/2014/main" id="{FDA7C405-AF3E-9092-6994-5B7CD1CB1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F9997-0AEA-9971-9231-AEDAE89B1912}"/>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247421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CF64-1C73-2EE2-908B-CFAEAA048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A78178-A7CC-5994-EE18-72007B3A9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4F5FCF-BE94-5D85-A37D-AE1A2C93C9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B9D70B-31FC-AA2B-75F7-D1D6A2CCD8F6}"/>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6" name="Footer Placeholder 5">
            <a:extLst>
              <a:ext uri="{FF2B5EF4-FFF2-40B4-BE49-F238E27FC236}">
                <a16:creationId xmlns:a16="http://schemas.microsoft.com/office/drawing/2014/main" id="{E98BAFC6-4293-E036-A13A-24F2C6126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27B47-9BF2-CF1A-9F4A-669921976788}"/>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255953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2805-A902-A8B0-B29B-C489199701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885DE-0C58-3F79-F703-B7F5ADFF22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2B8510-F15C-7D29-C933-E4F3F4FDA6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8F67B3-16CA-8516-A5B7-0E1BDCA794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866DEE-80E8-D268-92A5-E6B13A8584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885751-FD9B-838E-7FF3-9A7A51091D0A}"/>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8" name="Footer Placeholder 7">
            <a:extLst>
              <a:ext uri="{FF2B5EF4-FFF2-40B4-BE49-F238E27FC236}">
                <a16:creationId xmlns:a16="http://schemas.microsoft.com/office/drawing/2014/main" id="{5FC5381F-7288-5A50-CD3E-E13BAD0559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6B7553-8643-7AE6-3E00-33D442DD192B}"/>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1322316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84B6-337A-5484-7AFE-9ED619946C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B96B-042B-B77C-254D-4052723F5B08}"/>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4" name="Footer Placeholder 3">
            <a:extLst>
              <a:ext uri="{FF2B5EF4-FFF2-40B4-BE49-F238E27FC236}">
                <a16:creationId xmlns:a16="http://schemas.microsoft.com/office/drawing/2014/main" id="{25952583-A014-2487-45F5-02743CEF4B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E861B8-4786-4B86-E289-4DFAD5B21F86}"/>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909820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F93D1-5164-43A0-B598-72BFD1CB33C9}"/>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3" name="Footer Placeholder 2">
            <a:extLst>
              <a:ext uri="{FF2B5EF4-FFF2-40B4-BE49-F238E27FC236}">
                <a16:creationId xmlns:a16="http://schemas.microsoft.com/office/drawing/2014/main" id="{FC2CEB1E-44EB-114F-CA70-94337A29F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71EE03-4273-4EFE-3B24-D391FE2905B7}"/>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84377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A0905-D0C7-B0A4-1808-9A30F5831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DC147-CD51-EEFE-E305-17F430224A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5585ED-8C58-ED3A-3CFB-40CB295C4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0E692-79FC-E1D8-6F0D-F079E71CB58E}"/>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6" name="Footer Placeholder 5">
            <a:extLst>
              <a:ext uri="{FF2B5EF4-FFF2-40B4-BE49-F238E27FC236}">
                <a16:creationId xmlns:a16="http://schemas.microsoft.com/office/drawing/2014/main" id="{4D0CEFAC-8950-361D-DB2F-9A13B4040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2A6050-A14F-F968-636B-5A726BEC5F84}"/>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674709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A179-B4D8-EC8C-87AD-B5D529F03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DF405-6142-D7DB-C2B0-F73DC7AB1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D8829-B257-2931-56D1-04078B2A4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F1D47-4F59-B867-C6D7-1F096C46DFDE}"/>
              </a:ext>
            </a:extLst>
          </p:cNvPr>
          <p:cNvSpPr>
            <a:spLocks noGrp="1"/>
          </p:cNvSpPr>
          <p:nvPr>
            <p:ph type="dt" sz="half" idx="10"/>
          </p:nvPr>
        </p:nvSpPr>
        <p:spPr/>
        <p:txBody>
          <a:bodyPr/>
          <a:lstStyle/>
          <a:p>
            <a:fld id="{2BCB59BE-21D2-49B7-ADE1-80D410D87CE6}" type="datetimeFigureOut">
              <a:rPr lang="en-US" smtClean="0"/>
              <a:t>7/24/2025</a:t>
            </a:fld>
            <a:endParaRPr lang="en-US"/>
          </a:p>
        </p:txBody>
      </p:sp>
      <p:sp>
        <p:nvSpPr>
          <p:cNvPr id="6" name="Footer Placeholder 5">
            <a:extLst>
              <a:ext uri="{FF2B5EF4-FFF2-40B4-BE49-F238E27FC236}">
                <a16:creationId xmlns:a16="http://schemas.microsoft.com/office/drawing/2014/main" id="{05199761-D2EA-DF1C-931D-71CEC6EAA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777DF-E7F0-F0C7-41C3-916EC9137DBA}"/>
              </a:ext>
            </a:extLst>
          </p:cNvPr>
          <p:cNvSpPr>
            <a:spLocks noGrp="1"/>
          </p:cNvSpPr>
          <p:nvPr>
            <p:ph type="sldNum" sz="quarter" idx="12"/>
          </p:nvPr>
        </p:nvSpPr>
        <p:spPr/>
        <p:txBody>
          <a:bodyPr/>
          <a:lstStyle/>
          <a:p>
            <a:fld id="{FF7B18FC-AC96-46D5-BE40-562A319747D8}" type="slidenum">
              <a:rPr lang="en-US" smtClean="0"/>
              <a:t>‹#›</a:t>
            </a:fld>
            <a:endParaRPr lang="en-US"/>
          </a:p>
        </p:txBody>
      </p:sp>
    </p:spTree>
    <p:extLst>
      <p:ext uri="{BB962C8B-B14F-4D97-AF65-F5344CB8AC3E}">
        <p14:creationId xmlns:p14="http://schemas.microsoft.com/office/powerpoint/2010/main" val="2355080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28F4D8-CE10-03A0-CF73-4C20CC365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5E8671-3F40-B502-6526-AB03F08348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49084-FDE2-29B2-5403-FF31B4319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CB59BE-21D2-49B7-ADE1-80D410D87CE6}" type="datetimeFigureOut">
              <a:rPr lang="en-US" smtClean="0"/>
              <a:t>7/24/2025</a:t>
            </a:fld>
            <a:endParaRPr lang="en-US"/>
          </a:p>
        </p:txBody>
      </p:sp>
      <p:sp>
        <p:nvSpPr>
          <p:cNvPr id="5" name="Footer Placeholder 4">
            <a:extLst>
              <a:ext uri="{FF2B5EF4-FFF2-40B4-BE49-F238E27FC236}">
                <a16:creationId xmlns:a16="http://schemas.microsoft.com/office/drawing/2014/main" id="{AD52CB1D-4130-B589-B8AC-C76A90E73C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6914225-7555-7DED-670D-C2C319756B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7B18FC-AC96-46D5-BE40-562A319747D8}" type="slidenum">
              <a:rPr lang="en-US" smtClean="0"/>
              <a:t>‹#›</a:t>
            </a:fld>
            <a:endParaRPr lang="en-US"/>
          </a:p>
        </p:txBody>
      </p:sp>
    </p:spTree>
    <p:extLst>
      <p:ext uri="{BB962C8B-B14F-4D97-AF65-F5344CB8AC3E}">
        <p14:creationId xmlns:p14="http://schemas.microsoft.com/office/powerpoint/2010/main" val="17527629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s://financialaid.uconn.edu/" TargetMode="External"/><Relationship Id="rId4" Type="http://schemas.openxmlformats.org/officeDocument/2006/relationships/hyperlink" Target="https://financialaid.uconn.edu/undocumented_student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financialaid.uconn.edu/financing-option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studentjobs.uconn.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mailto:VGCS@inceptia.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jpg"/><Relationship Id="rId5" Type="http://schemas.openxmlformats.org/officeDocument/2006/relationships/image" Target="../media/image26.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notesSlide" Target="../notesSlides/notesSlide31.xml"/><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4.png"/><Relationship Id="rId5" Type="http://schemas.openxmlformats.org/officeDocument/2006/relationships/image" Target="../media/image26.png"/><Relationship Id="rId4" Type="http://schemas.openxmlformats.org/officeDocument/2006/relationships/notesSlide" Target="../notesSlides/notesSlide32.xml"/><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8.png"/><Relationship Id="rId5" Type="http://schemas.openxmlformats.org/officeDocument/2006/relationships/image" Target="../media/image26.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hyperlink" Target="https://bookbundle.program.uconn.edu/" TargetMode="Externa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1.jpeg"/><Relationship Id="rId5" Type="http://schemas.openxmlformats.org/officeDocument/2006/relationships/image" Target="../media/image26.png"/><Relationship Id="rId10" Type="http://schemas.openxmlformats.org/officeDocument/2006/relationships/image" Target="../media/image38.png"/><Relationship Id="rId4" Type="http://schemas.openxmlformats.org/officeDocument/2006/relationships/notesSlide" Target="../notesSlides/notesSlide34.xml"/><Relationship Id="rId9"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3.png"/><Relationship Id="rId5" Type="http://schemas.openxmlformats.org/officeDocument/2006/relationships/image" Target="../media/image26.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hyperlink" Target="https://police.universitysafety.uconn.edu/livesafe/"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police.universitysafety.uconn.edu/clery-annual-security-repor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E2F"/>
        </a:solidFill>
        <a:effectLst/>
      </p:bgPr>
    </p:bg>
    <p:spTree>
      <p:nvGrpSpPr>
        <p:cNvPr id="1" name="">
          <a:extLst>
            <a:ext uri="{FF2B5EF4-FFF2-40B4-BE49-F238E27FC236}">
              <a16:creationId xmlns:a16="http://schemas.microsoft.com/office/drawing/2014/main" id="{3E2A012B-3BF4-906A-EB02-8FEDCDCC8F1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F6BCECA-C4B3-6EE2-7939-E2D7C6856BCC}"/>
              </a:ext>
            </a:extLst>
          </p:cNvPr>
          <p:cNvSpPr txBox="1"/>
          <p:nvPr/>
        </p:nvSpPr>
        <p:spPr>
          <a:xfrm>
            <a:off x="-22138" y="980029"/>
            <a:ext cx="12192000" cy="1107996"/>
          </a:xfrm>
          <a:prstGeom prst="rect">
            <a:avLst/>
          </a:prstGeom>
          <a:noFill/>
        </p:spPr>
        <p:txBody>
          <a:bodyPr wrap="square" rtlCol="0">
            <a:spAutoFit/>
          </a:bodyPr>
          <a:lstStyle/>
          <a:p>
            <a:pPr algn="ctr"/>
            <a:r>
              <a:rPr lang="en-US" sz="6600" dirty="0">
                <a:solidFill>
                  <a:schemeClr val="bg1"/>
                </a:solidFill>
                <a:effectLst>
                  <a:outerShdw blurRad="50800" dist="50800" dir="5400000" algn="ctr" rotWithShape="0">
                    <a:schemeClr val="bg1">
                      <a:lumMod val="65000"/>
                    </a:schemeClr>
                  </a:outerShdw>
                </a:effectLst>
                <a:latin typeface="Impact" panose="020B0806030902050204" pitchFamily="34" charset="0"/>
              </a:rPr>
              <a:t>WELCOME TO FAMILY ORIENTATION</a:t>
            </a:r>
          </a:p>
        </p:txBody>
      </p:sp>
      <p:pic>
        <p:nvPicPr>
          <p:cNvPr id="17" name="Picture Placeholder 17" descr="A qr code on a white background&#10;&#10;AI-generated content may be incorrect.">
            <a:extLst>
              <a:ext uri="{FF2B5EF4-FFF2-40B4-BE49-F238E27FC236}">
                <a16:creationId xmlns:a16="http://schemas.microsoft.com/office/drawing/2014/main" id="{62C8BDC6-F730-F2F4-40A7-61856F9B3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65" b="7365"/>
          <a:stretch>
            <a:fillRect/>
          </a:stretch>
        </p:blipFill>
        <p:spPr bwMode="auto">
          <a:xfrm>
            <a:off x="633858" y="2224331"/>
            <a:ext cx="3215517" cy="274181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A803DA-B3FD-25D2-3D06-92EDB96E5D1A}"/>
              </a:ext>
            </a:extLst>
          </p:cNvPr>
          <p:cNvSpPr txBox="1"/>
          <p:nvPr/>
        </p:nvSpPr>
        <p:spPr>
          <a:xfrm>
            <a:off x="4508714" y="2224331"/>
            <a:ext cx="7580376" cy="1569660"/>
          </a:xfrm>
          <a:prstGeom prst="rect">
            <a:avLst/>
          </a:prstGeom>
          <a:noFill/>
        </p:spPr>
        <p:txBody>
          <a:bodyPr wrap="square" rtlCol="0">
            <a:spAutoFit/>
          </a:bodyPr>
          <a:lstStyle/>
          <a:p>
            <a:pPr algn="ctr"/>
            <a:r>
              <a:rPr lang="en-US" sz="4800" dirty="0">
                <a:solidFill>
                  <a:schemeClr val="bg1"/>
                </a:solidFill>
                <a:latin typeface="Impact" panose="020B0806030902050204" pitchFamily="34" charset="0"/>
              </a:rPr>
              <a:t>Have Questions </a:t>
            </a:r>
          </a:p>
          <a:p>
            <a:pPr algn="ctr"/>
            <a:r>
              <a:rPr lang="en-US" sz="4800" dirty="0">
                <a:solidFill>
                  <a:schemeClr val="bg1"/>
                </a:solidFill>
                <a:latin typeface="Impact" panose="020B0806030902050204" pitchFamily="34" charset="0"/>
              </a:rPr>
              <a:t>for Our Student Panel? </a:t>
            </a:r>
          </a:p>
        </p:txBody>
      </p:sp>
      <p:sp>
        <p:nvSpPr>
          <p:cNvPr id="19" name="TextBox 18">
            <a:extLst>
              <a:ext uri="{FF2B5EF4-FFF2-40B4-BE49-F238E27FC236}">
                <a16:creationId xmlns:a16="http://schemas.microsoft.com/office/drawing/2014/main" id="{0A64495D-E5A0-7E5B-89FE-C6150467347B}"/>
              </a:ext>
            </a:extLst>
          </p:cNvPr>
          <p:cNvSpPr txBox="1"/>
          <p:nvPr/>
        </p:nvSpPr>
        <p:spPr>
          <a:xfrm>
            <a:off x="4508714" y="3708803"/>
            <a:ext cx="7580376" cy="707886"/>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Scan the QR code to submit your questions anonymously.</a:t>
            </a:r>
          </a:p>
          <a:p>
            <a:pPr algn="ctr"/>
            <a:r>
              <a:rPr lang="en-US" sz="2000" dirty="0">
                <a:solidFill>
                  <a:schemeClr val="bg1"/>
                </a:solidFill>
                <a:latin typeface="Arial" panose="020B0604020202020204" pitchFamily="34" charset="0"/>
                <a:cs typeface="Arial" panose="020B0604020202020204" pitchFamily="34" charset="0"/>
              </a:rPr>
              <a:t>Your questions will be answered later during the panel discussion</a:t>
            </a:r>
          </a:p>
        </p:txBody>
      </p:sp>
      <p:pic>
        <p:nvPicPr>
          <p:cNvPr id="21" name="Picture 20">
            <a:extLst>
              <a:ext uri="{FF2B5EF4-FFF2-40B4-BE49-F238E27FC236}">
                <a16:creationId xmlns:a16="http://schemas.microsoft.com/office/drawing/2014/main" id="{4925411C-2CA1-99B9-FEBA-E2344E8CC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307" y="461868"/>
            <a:ext cx="4480569" cy="518161"/>
          </a:xfrm>
          <a:prstGeom prst="rect">
            <a:avLst/>
          </a:prstGeom>
        </p:spPr>
      </p:pic>
      <p:pic>
        <p:nvPicPr>
          <p:cNvPr id="3" name="Picture 2" descr="A group of people playing basketball&#10;&#10;AI-generated content may be incorrect.">
            <a:extLst>
              <a:ext uri="{FF2B5EF4-FFF2-40B4-BE49-F238E27FC236}">
                <a16:creationId xmlns:a16="http://schemas.microsoft.com/office/drawing/2014/main" id="{6CE6B1A5-934F-20DA-FB99-34066455F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4904"/>
            <a:ext cx="2429898" cy="1623096"/>
          </a:xfrm>
          <a:prstGeom prst="rect">
            <a:avLst/>
          </a:prstGeom>
        </p:spPr>
      </p:pic>
      <p:pic>
        <p:nvPicPr>
          <p:cNvPr id="5" name="Picture 4" descr="A group of men sitting at a table&#10;&#10;AI-generated content may be incorrect.">
            <a:extLst>
              <a:ext uri="{FF2B5EF4-FFF2-40B4-BE49-F238E27FC236}">
                <a16:creationId xmlns:a16="http://schemas.microsoft.com/office/drawing/2014/main" id="{38D79B43-3F17-86CC-E38B-BD03A08FB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898" y="5234904"/>
            <a:ext cx="2429898" cy="1620723"/>
          </a:xfrm>
          <a:prstGeom prst="rect">
            <a:avLst/>
          </a:prstGeom>
        </p:spPr>
      </p:pic>
      <p:pic>
        <p:nvPicPr>
          <p:cNvPr id="8" name="Picture 7" descr="A group of women posing for a photo&#10;&#10;AI-generated content may be incorrect.">
            <a:extLst>
              <a:ext uri="{FF2B5EF4-FFF2-40B4-BE49-F238E27FC236}">
                <a16:creationId xmlns:a16="http://schemas.microsoft.com/office/drawing/2014/main" id="{7F5851F2-6774-B30A-3AF9-28A459EEB5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9796" y="5234903"/>
            <a:ext cx="2431085" cy="1620723"/>
          </a:xfrm>
          <a:prstGeom prst="rect">
            <a:avLst/>
          </a:prstGeom>
        </p:spPr>
      </p:pic>
      <p:pic>
        <p:nvPicPr>
          <p:cNvPr id="10" name="Picture 9" descr="A group of people standing around a inflatable slide&#10;&#10;AI-generated content may be incorrect.">
            <a:extLst>
              <a:ext uri="{FF2B5EF4-FFF2-40B4-BE49-F238E27FC236}">
                <a16:creationId xmlns:a16="http://schemas.microsoft.com/office/drawing/2014/main" id="{538EABC0-3B16-EF92-13C4-907EF82D9183}"/>
              </a:ext>
            </a:extLst>
          </p:cNvPr>
          <p:cNvPicPr>
            <a:picLocks noChangeAspect="1"/>
          </p:cNvPicPr>
          <p:nvPr/>
        </p:nvPicPr>
        <p:blipFill>
          <a:blip r:embed="rId7">
            <a:extLst>
              <a:ext uri="{28A0092B-C50C-407E-A947-70E740481C1C}">
                <a14:useLocalDpi xmlns:a14="http://schemas.microsoft.com/office/drawing/2010/main" val="0"/>
              </a:ext>
            </a:extLst>
          </a:blip>
          <a:srcRect l="5203" t="20565" r="9946"/>
          <a:stretch>
            <a:fillRect/>
          </a:stretch>
        </p:blipFill>
        <p:spPr>
          <a:xfrm>
            <a:off x="7289694" y="5234902"/>
            <a:ext cx="2596383" cy="1620723"/>
          </a:xfrm>
          <a:prstGeom prst="rect">
            <a:avLst/>
          </a:prstGeom>
        </p:spPr>
      </p:pic>
      <p:pic>
        <p:nvPicPr>
          <p:cNvPr id="12" name="Picture 11" descr="A person standing in front of a whiteboard&#10;&#10;AI-generated content may be incorrect.">
            <a:extLst>
              <a:ext uri="{FF2B5EF4-FFF2-40B4-BE49-F238E27FC236}">
                <a16:creationId xmlns:a16="http://schemas.microsoft.com/office/drawing/2014/main" id="{BCB54B21-749B-3F07-A129-C525528ABBF9}"/>
              </a:ext>
            </a:extLst>
          </p:cNvPr>
          <p:cNvPicPr>
            <a:picLocks noChangeAspect="1"/>
          </p:cNvPicPr>
          <p:nvPr/>
        </p:nvPicPr>
        <p:blipFill>
          <a:blip r:embed="rId8">
            <a:extLst>
              <a:ext uri="{28A0092B-C50C-407E-A947-70E740481C1C}">
                <a14:useLocalDpi xmlns:a14="http://schemas.microsoft.com/office/drawing/2010/main" val="0"/>
              </a:ext>
            </a:extLst>
          </a:blip>
          <a:srcRect r="7300"/>
          <a:stretch>
            <a:fillRect/>
          </a:stretch>
        </p:blipFill>
        <p:spPr>
          <a:xfrm>
            <a:off x="9886077" y="5234902"/>
            <a:ext cx="2305923" cy="1623098"/>
          </a:xfrm>
          <a:prstGeom prst="rect">
            <a:avLst/>
          </a:prstGeom>
        </p:spPr>
      </p:pic>
      <p:cxnSp>
        <p:nvCxnSpPr>
          <p:cNvPr id="14" name="Straight Connector 13">
            <a:extLst>
              <a:ext uri="{FF2B5EF4-FFF2-40B4-BE49-F238E27FC236}">
                <a16:creationId xmlns:a16="http://schemas.microsoft.com/office/drawing/2014/main" id="{685F4124-D5C7-DC6E-58DD-6F2902C75B7A}"/>
              </a:ext>
            </a:extLst>
          </p:cNvPr>
          <p:cNvCxnSpPr/>
          <p:nvPr/>
        </p:nvCxnSpPr>
        <p:spPr>
          <a:xfrm>
            <a:off x="0" y="5234902"/>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083199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D53E5-6EB2-D34D-1DD1-C91FFBDE96CD}"/>
              </a:ext>
            </a:extLst>
          </p:cNvPr>
          <p:cNvSpPr txBox="1">
            <a:spLocks noGrp="1"/>
          </p:cNvSpPr>
          <p:nvPr>
            <p:ph type="ctrTitle"/>
          </p:nvPr>
        </p:nvSpPr>
        <p:spPr>
          <a:xfrm>
            <a:off x="838200" y="3951288"/>
            <a:ext cx="10515600" cy="1566862"/>
          </a:xfrm>
        </p:spPr>
        <p:txBody>
          <a:bodyPr>
            <a:normAutofit/>
          </a:bodyPr>
          <a:lstStyle/>
          <a:p>
            <a:pPr eaLnBrk="1" fontAlgn="auto">
              <a:spcBef>
                <a:spcPts val="0"/>
              </a:spcBef>
              <a:spcAft>
                <a:spcPts val="0"/>
              </a:spcAft>
              <a:defRPr/>
            </a:pPr>
            <a:r>
              <a:rPr sz="4400" b="1" cap="all"/>
              <a:t>supporting Huskies at home </a:t>
            </a:r>
            <a:br>
              <a:rPr sz="4400" b="1" cap="all"/>
            </a:br>
            <a:r>
              <a:rPr sz="3600" b="1" cap="all">
                <a:solidFill>
                  <a:srgbClr val="0B3041"/>
                </a:solidFill>
              </a:rPr>
              <a:t>From college to career</a:t>
            </a:r>
            <a:endParaRPr sz="4400">
              <a:solidFill>
                <a:srgbClr val="0B3041"/>
              </a:solidFill>
            </a:endParaRPr>
          </a:p>
        </p:txBody>
      </p:sp>
      <p:sp>
        <p:nvSpPr>
          <p:cNvPr id="18435" name="Subtitle 2">
            <a:extLst>
              <a:ext uri="{FF2B5EF4-FFF2-40B4-BE49-F238E27FC236}">
                <a16:creationId xmlns:a16="http://schemas.microsoft.com/office/drawing/2014/main" id="{D0A50475-86DE-8837-83F2-EA42ECC182C2}"/>
              </a:ext>
            </a:extLst>
          </p:cNvPr>
          <p:cNvSpPr txBox="1">
            <a:spLocks noGrp="1" noChangeArrowheads="1"/>
          </p:cNvSpPr>
          <p:nvPr>
            <p:ph type="subTitle" idx="1"/>
          </p:nvPr>
        </p:nvSpPr>
        <p:spPr>
          <a:xfrm>
            <a:off x="836613" y="5697538"/>
            <a:ext cx="10515600" cy="952500"/>
          </a:xfrm>
        </p:spPr>
        <p:txBody>
          <a:bodyPr>
            <a:normAutofit/>
          </a:bodyPr>
          <a:lstStyle/>
          <a:p>
            <a:pPr eaLnBrk="1"/>
            <a:r>
              <a:rPr altLang="en-US" sz="2800" dirty="0">
                <a:latin typeface="Aptos" panose="020B0004020202020204" pitchFamily="34" charset="0"/>
              </a:rPr>
              <a:t>Academic</a:t>
            </a:r>
            <a:r>
              <a:rPr lang="en-US" altLang="en-US" sz="2800" dirty="0">
                <a:latin typeface="Aptos" panose="020B0004020202020204" pitchFamily="34" charset="0"/>
              </a:rPr>
              <a:t> Achievement Center</a:t>
            </a:r>
            <a:endParaRPr altLang="en-US" sz="2800" dirty="0">
              <a:latin typeface="Aptos" panose="020B0004020202020204" pitchFamily="34" charset="0"/>
            </a:endParaRPr>
          </a:p>
        </p:txBody>
      </p:sp>
      <p:pic>
        <p:nvPicPr>
          <p:cNvPr id="18436" name="Picture 2" descr="Decoding the Teenage Brain (in 3 Charts) | Edutopia">
            <a:extLst>
              <a:ext uri="{FF2B5EF4-FFF2-40B4-BE49-F238E27FC236}">
                <a16:creationId xmlns:a16="http://schemas.microsoft.com/office/drawing/2014/main" id="{7C432D9D-5AD6-A136-B1F2-82B625135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5" r="-2" b="14442"/>
          <a:stretch>
            <a:fillRect/>
          </a:stretch>
        </p:blipFill>
        <p:spPr bwMode="auto">
          <a:xfrm>
            <a:off x="1420813" y="304800"/>
            <a:ext cx="93916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lipart Graduation Images – Browse 13,872 Stock Photos, Vectors, and Video  | Adobe Stock">
            <a:extLst>
              <a:ext uri="{FF2B5EF4-FFF2-40B4-BE49-F238E27FC236}">
                <a16:creationId xmlns:a16="http://schemas.microsoft.com/office/drawing/2014/main" id="{4BC6F129-CC83-4E21-8CE7-162A43543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05844">
            <a:off x="6884988" y="268288"/>
            <a:ext cx="56959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4">
            <a:extLst>
              <a:ext uri="{FF2B5EF4-FFF2-40B4-BE49-F238E27FC236}">
                <a16:creationId xmlns:a16="http://schemas.microsoft.com/office/drawing/2014/main" id="{B8C99EC4-28F6-195B-F6C6-2BF19C463C91}"/>
              </a:ext>
            </a:extLst>
          </p:cNvPr>
          <p:cNvSpPr txBox="1">
            <a:spLocks noGrp="1"/>
          </p:cNvSpPr>
          <p:nvPr>
            <p:ph type="title"/>
          </p:nvPr>
        </p:nvSpPr>
        <p:spPr>
          <a:xfrm>
            <a:off x="831850" y="1878013"/>
            <a:ext cx="10515600" cy="2852737"/>
          </a:xfrm>
        </p:spPr>
        <p:txBody>
          <a:bodyPr>
            <a:normAutofit/>
          </a:bodyPr>
          <a:lstStyle/>
          <a:p>
            <a:pPr eaLnBrk="1" fontAlgn="auto">
              <a:spcBef>
                <a:spcPts val="0"/>
              </a:spcBef>
              <a:spcAft>
                <a:spcPts val="0"/>
              </a:spcAft>
              <a:defRPr/>
            </a:pPr>
            <a:r>
              <a:rPr sz="8000" b="1" cap="all"/>
              <a:t>We all have the same goal</a:t>
            </a:r>
          </a:p>
        </p:txBody>
      </p:sp>
      <p:sp>
        <p:nvSpPr>
          <p:cNvPr id="4" name="Text Placeholder 5">
            <a:extLst>
              <a:ext uri="{FF2B5EF4-FFF2-40B4-BE49-F238E27FC236}">
                <a16:creationId xmlns:a16="http://schemas.microsoft.com/office/drawing/2014/main" id="{862A3F01-6CEF-4389-0546-4C9533F8FA36}"/>
              </a:ext>
            </a:extLst>
          </p:cNvPr>
          <p:cNvSpPr txBox="1">
            <a:spLocks noGrp="1"/>
          </p:cNvSpPr>
          <p:nvPr>
            <p:ph type="body" idx="1"/>
          </p:nvPr>
        </p:nvSpPr>
        <p:spPr>
          <a:xfrm>
            <a:off x="831850" y="4962525"/>
            <a:ext cx="10515600" cy="1500188"/>
          </a:xfrm>
        </p:spPr>
        <p:txBody>
          <a:bodyPr>
            <a:normAutofit/>
          </a:bodyPr>
          <a:lstStyle/>
          <a:p>
            <a:pPr eaLnBrk="1" fontAlgn="auto">
              <a:spcAft>
                <a:spcPts val="0"/>
              </a:spcAft>
              <a:buFont typeface="Arial" pitchFamily="34"/>
              <a:buNone/>
              <a:defRPr/>
            </a:pPr>
            <a:r>
              <a:rPr sz="3200" b="1" cap="all">
                <a:solidFill>
                  <a:srgbClr val="50164A"/>
                </a:solidFill>
              </a:rPr>
              <a:t>Let’s talk about what your student wants </a:t>
            </a:r>
            <a:r>
              <a:rPr sz="3200" b="1" u="sng" cap="all">
                <a:solidFill>
                  <a:srgbClr val="50164A"/>
                </a:solidFill>
              </a:rPr>
              <a:t>you</a:t>
            </a:r>
            <a:r>
              <a:rPr sz="3200" b="1" cap="all">
                <a:solidFill>
                  <a:srgbClr val="50164A"/>
                </a:solidFill>
              </a:rPr>
              <a:t> to know as we work together to get there.</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78BAAD-33DB-5D11-8E23-716A84364F76}"/>
              </a:ext>
            </a:extLst>
          </p:cNvPr>
          <p:cNvSpPr txBox="1">
            <a:spLocks noGrp="1"/>
          </p:cNvSpPr>
          <p:nvPr>
            <p:ph type="title"/>
          </p:nvPr>
        </p:nvSpPr>
        <p:spPr>
          <a:xfrm>
            <a:off x="106363" y="68263"/>
            <a:ext cx="11979275" cy="1009650"/>
          </a:xfrm>
        </p:spPr>
        <p:txBody>
          <a:bodyPr>
            <a:normAutofit/>
          </a:bodyPr>
          <a:lstStyle/>
          <a:p>
            <a:pPr eaLnBrk="1" fontAlgn="auto">
              <a:spcBef>
                <a:spcPts val="0"/>
              </a:spcBef>
              <a:spcAft>
                <a:spcPts val="0"/>
              </a:spcAft>
              <a:defRPr/>
            </a:pPr>
            <a:r>
              <a:rPr sz="4000" b="1" cap="all"/>
              <a:t>How it can feel</a:t>
            </a:r>
            <a:r>
              <a:rPr sz="2800" b="1">
                <a:solidFill>
                  <a:srgbClr val="7030A0"/>
                </a:solidFill>
              </a:rPr>
              <a:t> (OLs – do you agree?)</a:t>
            </a:r>
            <a:endParaRPr sz="4000" b="1">
              <a:solidFill>
                <a:srgbClr val="7030A0"/>
              </a:solidFill>
            </a:endParaRPr>
          </a:p>
        </p:txBody>
      </p:sp>
      <p:pic>
        <p:nvPicPr>
          <p:cNvPr id="3" name="Picture 6" descr="A group of men sitting on a bus&#10;&#10;Description automatically generated">
            <a:extLst>
              <a:ext uri="{FF2B5EF4-FFF2-40B4-BE49-F238E27FC236}">
                <a16:creationId xmlns:a16="http://schemas.microsoft.com/office/drawing/2014/main" id="{C041E639-DC03-2BB4-C9CC-36804D556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270000"/>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id="{E74B2E4F-EB3F-4997-AEBE-70F189B88D23}"/>
              </a:ext>
            </a:extLst>
          </p:cNvPr>
          <p:cNvSpPr txBox="1">
            <a:spLocks noChangeArrowheads="1"/>
          </p:cNvSpPr>
          <p:nvPr/>
        </p:nvSpPr>
        <p:spPr bwMode="auto">
          <a:xfrm>
            <a:off x="222250" y="3914775"/>
            <a:ext cx="476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b="1">
                <a:solidFill>
                  <a:srgbClr val="000000"/>
                </a:solidFill>
              </a:rPr>
              <a:t>HIGH SCHOOL – get on the bus, someone else takes them where they need to go.</a:t>
            </a:r>
          </a:p>
        </p:txBody>
      </p:sp>
      <p:pic>
        <p:nvPicPr>
          <p:cNvPr id="5" name="Picture 9" descr="A person in a suit holding a steering wheel&#10;&#10;Description automatically generated">
            <a:extLst>
              <a:ext uri="{FF2B5EF4-FFF2-40B4-BE49-F238E27FC236}">
                <a16:creationId xmlns:a16="http://schemas.microsoft.com/office/drawing/2014/main" id="{534535CA-F698-62A4-AA5F-9F939A2B6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688" y="1270000"/>
            <a:ext cx="4762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437CFDB2-8628-7B87-B4BE-2F645F0A01CF}"/>
              </a:ext>
            </a:extLst>
          </p:cNvPr>
          <p:cNvSpPr txBox="1">
            <a:spLocks noChangeArrowheads="1"/>
          </p:cNvSpPr>
          <p:nvPr/>
        </p:nvSpPr>
        <p:spPr bwMode="auto">
          <a:xfrm>
            <a:off x="5119688" y="4179888"/>
            <a:ext cx="4762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b="1">
                <a:solidFill>
                  <a:srgbClr val="000000"/>
                </a:solidFill>
              </a:rPr>
              <a:t>COLLEGE – all of a sudden, they’re expected to know how to drive the bus… </a:t>
            </a:r>
          </a:p>
        </p:txBody>
      </p:sp>
      <p:pic>
        <p:nvPicPr>
          <p:cNvPr id="7" name="Picture 12" descr="A person and person in a car&#10;&#10;Description automatically generated">
            <a:extLst>
              <a:ext uri="{FF2B5EF4-FFF2-40B4-BE49-F238E27FC236}">
                <a16:creationId xmlns:a16="http://schemas.microsoft.com/office/drawing/2014/main" id="{B2A69CA2-7FF5-E602-1D40-7DB830DF9A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3" y="1077913"/>
            <a:ext cx="9796462"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3">
            <a:extLst>
              <a:ext uri="{FF2B5EF4-FFF2-40B4-BE49-F238E27FC236}">
                <a16:creationId xmlns:a16="http://schemas.microsoft.com/office/drawing/2014/main" id="{7D9080BA-574B-E3A5-4C01-88716FC9C783}"/>
              </a:ext>
            </a:extLst>
          </p:cNvPr>
          <p:cNvSpPr txBox="1">
            <a:spLocks noChangeArrowheads="1"/>
          </p:cNvSpPr>
          <p:nvPr/>
        </p:nvSpPr>
        <p:spPr bwMode="auto">
          <a:xfrm>
            <a:off x="10018713" y="1077913"/>
            <a:ext cx="20669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b="1">
                <a:solidFill>
                  <a:srgbClr val="000000"/>
                </a:solidFill>
              </a:rPr>
              <a:t>STUDENT SERVICES:</a:t>
            </a:r>
            <a:br>
              <a:rPr lang="en-US" altLang="en-US" b="1">
                <a:solidFill>
                  <a:srgbClr val="000000"/>
                </a:solidFill>
              </a:rPr>
            </a:br>
            <a:r>
              <a:rPr lang="en-US" altLang="en-US" b="1">
                <a:solidFill>
                  <a:srgbClr val="000000"/>
                </a:solidFill>
              </a:rPr>
              <a:t>we’re somewhat like impromptu  drivers ed… </a:t>
            </a:r>
          </a:p>
          <a:p>
            <a:pPr eaLnBrk="1" hangingPunct="1"/>
            <a:endParaRPr lang="en-US" altLang="en-US" b="1">
              <a:solidFill>
                <a:srgbClr val="000000"/>
              </a:solidFill>
            </a:endParaRPr>
          </a:p>
          <a:p>
            <a:pPr eaLnBrk="1" hangingPunct="1"/>
            <a:r>
              <a:rPr lang="en-US" altLang="en-US" b="1">
                <a:solidFill>
                  <a:srgbClr val="000000"/>
                </a:solidFill>
              </a:rPr>
              <a:t>We want them to drive, but they will probably make some mistakes as they learn.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A35920E-394E-765C-D9D9-D57CB3BA38FC}"/>
              </a:ext>
            </a:extLst>
          </p:cNvPr>
          <p:cNvSpPr txBox="1">
            <a:spLocks noGrp="1"/>
          </p:cNvSpPr>
          <p:nvPr>
            <p:ph type="title"/>
          </p:nvPr>
        </p:nvSpPr>
        <p:spPr>
          <a:xfrm>
            <a:off x="130175" y="139700"/>
            <a:ext cx="10515600" cy="833438"/>
          </a:xfrm>
        </p:spPr>
        <p:txBody>
          <a:bodyPr>
            <a:normAutofit/>
          </a:bodyPr>
          <a:lstStyle/>
          <a:p>
            <a:pPr eaLnBrk="1" fontAlgn="auto">
              <a:spcBef>
                <a:spcPts val="0"/>
              </a:spcBef>
              <a:spcAft>
                <a:spcPts val="0"/>
              </a:spcAft>
              <a:defRPr/>
            </a:pPr>
            <a:r>
              <a:rPr b="1" cap="all"/>
              <a:t>First year of college transitions:</a:t>
            </a:r>
          </a:p>
        </p:txBody>
      </p:sp>
      <p:sp>
        <p:nvSpPr>
          <p:cNvPr id="3" name="Content Placeholder 4">
            <a:extLst>
              <a:ext uri="{FF2B5EF4-FFF2-40B4-BE49-F238E27FC236}">
                <a16:creationId xmlns:a16="http://schemas.microsoft.com/office/drawing/2014/main" id="{32E81F88-08D6-1716-055A-71644A2B6FBF}"/>
              </a:ext>
            </a:extLst>
          </p:cNvPr>
          <p:cNvSpPr txBox="1">
            <a:spLocks noGrp="1" noChangeArrowheads="1"/>
          </p:cNvSpPr>
          <p:nvPr>
            <p:ph idx="1"/>
          </p:nvPr>
        </p:nvSpPr>
        <p:spPr>
          <a:xfrm>
            <a:off x="130175" y="973138"/>
            <a:ext cx="11858625" cy="5538787"/>
          </a:xfrm>
        </p:spPr>
        <p:txBody>
          <a:bodyPr>
            <a:normAutofit fontScale="77500" lnSpcReduction="20000"/>
          </a:bodyPr>
          <a:lstStyle/>
          <a:p>
            <a:pPr marL="463550" indent="-233363" eaLnBrk="1">
              <a:lnSpc>
                <a:spcPct val="120000"/>
              </a:lnSpc>
              <a:spcBef>
                <a:spcPct val="0"/>
              </a:spcBef>
              <a:spcAft>
                <a:spcPts val="400"/>
              </a:spcAft>
              <a:buFont typeface="Arial" panose="020B0604020202020204" pitchFamily="34" charset="0"/>
              <a:buNone/>
            </a:pPr>
            <a:r>
              <a:rPr altLang="en-US" sz="2400" b="1">
                <a:solidFill>
                  <a:srgbClr val="660066"/>
                </a:solidFill>
                <a:latin typeface="Aptos" panose="020B0004020202020204" pitchFamily="34" charset="0"/>
              </a:rPr>
              <a:t>Academic </a:t>
            </a:r>
          </a:p>
          <a:p>
            <a:pPr marL="463550" indent="-233363" eaLnBrk="1">
              <a:lnSpc>
                <a:spcPct val="120000"/>
              </a:lnSpc>
              <a:spcBef>
                <a:spcPct val="0"/>
              </a:spcBef>
              <a:spcAft>
                <a:spcPts val="400"/>
              </a:spcAft>
            </a:pPr>
            <a:r>
              <a:rPr altLang="en-US" sz="2200">
                <a:solidFill>
                  <a:srgbClr val="660066"/>
                </a:solidFill>
                <a:latin typeface="Aptos" panose="020B0004020202020204" pitchFamily="34" charset="0"/>
              </a:rPr>
              <a:t>Students will take a more active role in their learning than they had to in high school and </a:t>
            </a:r>
            <a:r>
              <a:rPr altLang="en-US" sz="2200" b="1">
                <a:solidFill>
                  <a:srgbClr val="660066"/>
                </a:solidFill>
                <a:latin typeface="Aptos" panose="020B0004020202020204" pitchFamily="34" charset="0"/>
              </a:rPr>
              <a:t>have the ability and know-how </a:t>
            </a:r>
            <a:r>
              <a:rPr altLang="en-US" sz="2200">
                <a:solidFill>
                  <a:srgbClr val="660066"/>
                </a:solidFill>
                <a:latin typeface="Aptos" panose="020B0004020202020204" pitchFamily="34" charset="0"/>
              </a:rPr>
              <a:t>to meet the increasing demands of college.</a:t>
            </a:r>
          </a:p>
          <a:p>
            <a:pPr marL="463550" indent="-233363" eaLnBrk="1">
              <a:lnSpc>
                <a:spcPct val="120000"/>
              </a:lnSpc>
              <a:spcBef>
                <a:spcPct val="0"/>
              </a:spcBef>
              <a:spcAft>
                <a:spcPts val="400"/>
              </a:spcAft>
              <a:buFont typeface="Arial" panose="020B0604020202020204" pitchFamily="34" charset="0"/>
              <a:buNone/>
            </a:pPr>
            <a:r>
              <a:rPr altLang="en-US" sz="2400" b="1">
                <a:solidFill>
                  <a:srgbClr val="002060"/>
                </a:solidFill>
                <a:latin typeface="Aptos" panose="020B0004020202020204" pitchFamily="34" charset="0"/>
              </a:rPr>
              <a:t>Cultural</a:t>
            </a:r>
          </a:p>
          <a:p>
            <a:pPr marL="463550" indent="-233363" eaLnBrk="1">
              <a:lnSpc>
                <a:spcPct val="120000"/>
              </a:lnSpc>
              <a:spcBef>
                <a:spcPct val="0"/>
              </a:spcBef>
              <a:spcAft>
                <a:spcPts val="400"/>
              </a:spcAft>
            </a:pPr>
            <a:r>
              <a:rPr altLang="en-US" sz="2200">
                <a:solidFill>
                  <a:srgbClr val="002060"/>
                </a:solidFill>
                <a:latin typeface="Aptos" panose="020B0004020202020204" pitchFamily="34" charset="0"/>
              </a:rPr>
              <a:t>Students will interact with/learn from others of various cultures, beliefs, identities, ages, and abilities, in a wide variety of settings.</a:t>
            </a:r>
          </a:p>
          <a:p>
            <a:pPr marL="463550" indent="-233363" eaLnBrk="1">
              <a:lnSpc>
                <a:spcPct val="120000"/>
              </a:lnSpc>
              <a:spcBef>
                <a:spcPct val="0"/>
              </a:spcBef>
              <a:spcAft>
                <a:spcPts val="400"/>
              </a:spcAft>
              <a:buFont typeface="Arial" panose="020B0604020202020204" pitchFamily="34" charset="0"/>
              <a:buNone/>
            </a:pPr>
            <a:r>
              <a:rPr altLang="en-US" sz="2400" b="1">
                <a:solidFill>
                  <a:srgbClr val="660066"/>
                </a:solidFill>
                <a:latin typeface="Aptos" panose="020B0004020202020204" pitchFamily="34" charset="0"/>
              </a:rPr>
              <a:t>Emotional</a:t>
            </a:r>
          </a:p>
          <a:p>
            <a:pPr marL="463550" indent="-233363" eaLnBrk="1">
              <a:lnSpc>
                <a:spcPct val="120000"/>
              </a:lnSpc>
              <a:spcBef>
                <a:spcPct val="0"/>
              </a:spcBef>
              <a:spcAft>
                <a:spcPts val="400"/>
              </a:spcAft>
            </a:pPr>
            <a:r>
              <a:rPr altLang="en-US" sz="2200">
                <a:solidFill>
                  <a:srgbClr val="660066"/>
                </a:solidFill>
                <a:latin typeface="Aptos" panose="020B0004020202020204" pitchFamily="34" charset="0"/>
              </a:rPr>
              <a:t>Students will need to be prepared for new challenges/stressors which require them to develop habits and behaviors to cope.</a:t>
            </a:r>
          </a:p>
          <a:p>
            <a:pPr marL="463550" indent="-233363" eaLnBrk="1">
              <a:lnSpc>
                <a:spcPct val="120000"/>
              </a:lnSpc>
              <a:spcBef>
                <a:spcPct val="0"/>
              </a:spcBef>
              <a:spcAft>
                <a:spcPts val="400"/>
              </a:spcAft>
              <a:buFont typeface="Arial" panose="020B0604020202020204" pitchFamily="34" charset="0"/>
              <a:buNone/>
            </a:pPr>
            <a:r>
              <a:rPr altLang="en-US" sz="2400" b="1">
                <a:solidFill>
                  <a:srgbClr val="002060"/>
                </a:solidFill>
                <a:latin typeface="Aptos" panose="020B0004020202020204" pitchFamily="34" charset="0"/>
              </a:rPr>
              <a:t>Financial</a:t>
            </a:r>
          </a:p>
          <a:p>
            <a:pPr marL="463550" indent="-233363" eaLnBrk="1">
              <a:lnSpc>
                <a:spcPct val="120000"/>
              </a:lnSpc>
              <a:spcBef>
                <a:spcPct val="0"/>
              </a:spcBef>
              <a:spcAft>
                <a:spcPts val="400"/>
              </a:spcAft>
            </a:pPr>
            <a:r>
              <a:rPr altLang="en-US" sz="2200">
                <a:solidFill>
                  <a:srgbClr val="002060"/>
                </a:solidFill>
                <a:latin typeface="Aptos" panose="020B0004020202020204" pitchFamily="34" charset="0"/>
              </a:rPr>
              <a:t>Students will need to demonstrate basic financial knowledge, an understanding of the costs of colleges, and methods for paying for those costs.</a:t>
            </a:r>
          </a:p>
          <a:p>
            <a:pPr marL="463550" indent="-233363" eaLnBrk="1">
              <a:lnSpc>
                <a:spcPct val="120000"/>
              </a:lnSpc>
              <a:spcBef>
                <a:spcPct val="0"/>
              </a:spcBef>
              <a:spcAft>
                <a:spcPts val="400"/>
              </a:spcAft>
              <a:buFont typeface="Arial" panose="020B0604020202020204" pitchFamily="34" charset="0"/>
              <a:buNone/>
            </a:pPr>
            <a:r>
              <a:rPr altLang="en-US" sz="2400" b="1">
                <a:solidFill>
                  <a:srgbClr val="660066"/>
                </a:solidFill>
                <a:latin typeface="Aptos" panose="020B0004020202020204" pitchFamily="34" charset="0"/>
              </a:rPr>
              <a:t>Intellectual</a:t>
            </a:r>
          </a:p>
          <a:p>
            <a:pPr marL="463550" indent="-233363" eaLnBrk="1">
              <a:lnSpc>
                <a:spcPct val="120000"/>
              </a:lnSpc>
              <a:spcBef>
                <a:spcPct val="0"/>
              </a:spcBef>
              <a:spcAft>
                <a:spcPts val="400"/>
              </a:spcAft>
            </a:pPr>
            <a:r>
              <a:rPr altLang="en-US" sz="2200">
                <a:solidFill>
                  <a:srgbClr val="660066"/>
                </a:solidFill>
                <a:latin typeface="Aptos" panose="020B0004020202020204" pitchFamily="34" charset="0"/>
              </a:rPr>
              <a:t>Students will have the opportunity to join an academic community that includes fellow classmates, faculty, and college administrators. </a:t>
            </a:r>
          </a:p>
          <a:p>
            <a:pPr marL="463550" indent="-233363" eaLnBrk="1">
              <a:lnSpc>
                <a:spcPct val="120000"/>
              </a:lnSpc>
              <a:spcBef>
                <a:spcPct val="0"/>
              </a:spcBef>
              <a:spcAft>
                <a:spcPts val="400"/>
              </a:spcAft>
              <a:buFont typeface="Arial" panose="020B0604020202020204" pitchFamily="34" charset="0"/>
              <a:buNone/>
            </a:pPr>
            <a:r>
              <a:rPr altLang="en-US" sz="2400" b="1">
                <a:solidFill>
                  <a:srgbClr val="002060"/>
                </a:solidFill>
                <a:latin typeface="Aptos" panose="020B0004020202020204" pitchFamily="34" charset="0"/>
              </a:rPr>
              <a:t>Social</a:t>
            </a:r>
          </a:p>
          <a:p>
            <a:pPr marL="463550" indent="-233363" eaLnBrk="1">
              <a:lnSpc>
                <a:spcPct val="120000"/>
              </a:lnSpc>
              <a:spcBef>
                <a:spcPct val="0"/>
              </a:spcBef>
              <a:spcAft>
                <a:spcPts val="400"/>
              </a:spcAft>
            </a:pPr>
            <a:r>
              <a:rPr altLang="en-US" sz="2200">
                <a:solidFill>
                  <a:srgbClr val="002060"/>
                </a:solidFill>
                <a:latin typeface="Aptos" panose="020B0004020202020204" pitchFamily="34" charset="0"/>
              </a:rPr>
              <a:t>Students will be faced with shifts in their relationships, finding a new peer group and handling the pressure of fitting in. </a:t>
            </a:r>
          </a:p>
        </p:txBody>
      </p:sp>
      <p:sp>
        <p:nvSpPr>
          <p:cNvPr id="26628" name="TextBox 1">
            <a:extLst>
              <a:ext uri="{FF2B5EF4-FFF2-40B4-BE49-F238E27FC236}">
                <a16:creationId xmlns:a16="http://schemas.microsoft.com/office/drawing/2014/main" id="{FA7B2F4C-99DC-EE3E-F28D-D6F9E5888E6E}"/>
              </a:ext>
            </a:extLst>
          </p:cNvPr>
          <p:cNvSpPr txBox="1">
            <a:spLocks noChangeArrowheads="1"/>
          </p:cNvSpPr>
          <p:nvPr/>
        </p:nvSpPr>
        <p:spPr bwMode="auto">
          <a:xfrm>
            <a:off x="0" y="6511925"/>
            <a:ext cx="477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400" b="1">
                <a:solidFill>
                  <a:srgbClr val="50164A"/>
                </a:solidFill>
              </a:rPr>
              <a:t>Dr. Laurie Hazard and Stephanie Carter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B48FC-C390-A012-657F-D14ABC868E95}"/>
              </a:ext>
            </a:extLst>
          </p:cNvPr>
          <p:cNvSpPr txBox="1">
            <a:spLocks noGrp="1"/>
          </p:cNvSpPr>
          <p:nvPr>
            <p:ph type="title"/>
          </p:nvPr>
        </p:nvSpPr>
        <p:spPr>
          <a:xfrm>
            <a:off x="639763" y="325438"/>
            <a:ext cx="4368800" cy="1957387"/>
          </a:xfrm>
        </p:spPr>
        <p:txBody>
          <a:bodyPr anchor="b">
            <a:normAutofit fontScale="90000"/>
          </a:bodyPr>
          <a:lstStyle/>
          <a:p>
            <a:pPr eaLnBrk="1" fontAlgn="auto">
              <a:spcBef>
                <a:spcPts val="600"/>
              </a:spcBef>
              <a:spcAft>
                <a:spcPts val="0"/>
              </a:spcAft>
              <a:defRPr/>
            </a:pPr>
            <a:r>
              <a:rPr sz="4000" b="1" cap="all">
                <a:latin typeface="Aharoni" pitchFamily="2"/>
                <a:cs typeface="Aharoni" pitchFamily="2"/>
              </a:rPr>
              <a:t>Finding Success at UConn</a:t>
            </a:r>
            <a:br>
              <a:rPr sz="2600" b="1">
                <a:latin typeface="Aharoni" pitchFamily="2"/>
                <a:cs typeface="Aharoni" pitchFamily="2"/>
              </a:rPr>
            </a:br>
            <a:r>
              <a:rPr sz="2600" cap="all">
                <a:latin typeface="Abadi Extra Light" pitchFamily="34"/>
                <a:cs typeface="Aharoni" pitchFamily="2"/>
              </a:rPr>
              <a:t>Five things that your student wants you to know</a:t>
            </a:r>
          </a:p>
        </p:txBody>
      </p:sp>
      <p:sp>
        <p:nvSpPr>
          <p:cNvPr id="3" name="Content Placeholder 2">
            <a:extLst>
              <a:ext uri="{FF2B5EF4-FFF2-40B4-BE49-F238E27FC236}">
                <a16:creationId xmlns:a16="http://schemas.microsoft.com/office/drawing/2014/main" id="{23E6842C-2E23-2A6A-EB8D-7C2CD9A86420}"/>
              </a:ext>
            </a:extLst>
          </p:cNvPr>
          <p:cNvSpPr txBox="1">
            <a:spLocks noGrp="1"/>
          </p:cNvSpPr>
          <p:nvPr>
            <p:ph idx="1"/>
          </p:nvPr>
        </p:nvSpPr>
        <p:spPr>
          <a:xfrm>
            <a:off x="639763" y="2391721"/>
            <a:ext cx="4670425" cy="3400425"/>
          </a:xfrm>
        </p:spPr>
        <p:txBody>
          <a:bodyPr>
            <a:noAutofit/>
          </a:bodyPr>
          <a:lstStyle/>
          <a:p>
            <a:pPr marL="0" indent="0" eaLnBrk="1" fontAlgn="auto">
              <a:lnSpc>
                <a:spcPct val="100000"/>
              </a:lnSpc>
              <a:spcBef>
                <a:spcPts val="400"/>
              </a:spcBef>
              <a:spcAft>
                <a:spcPts val="0"/>
              </a:spcAft>
              <a:buFont typeface="Arial" pitchFamily="34"/>
              <a:buNone/>
              <a:defRPr/>
            </a:pPr>
            <a:r>
              <a:rPr sz="1800" b="1" cap="all" dirty="0"/>
              <a:t>1. I want you to know about… Major Decision Making</a:t>
            </a:r>
          </a:p>
          <a:p>
            <a:pPr marL="461964" eaLnBrk="1" fontAlgn="auto">
              <a:lnSpc>
                <a:spcPct val="100000"/>
              </a:lnSpc>
              <a:spcBef>
                <a:spcPts val="400"/>
              </a:spcBef>
              <a:spcAft>
                <a:spcPts val="0"/>
              </a:spcAft>
              <a:buFont typeface="Arial" pitchFamily="34"/>
              <a:buChar char="•"/>
              <a:defRPr/>
            </a:pPr>
            <a:r>
              <a:rPr sz="1800" dirty="0"/>
              <a:t>UConn is home to over 115 majors! </a:t>
            </a:r>
          </a:p>
          <a:p>
            <a:pPr marL="461964" eaLnBrk="1" fontAlgn="auto">
              <a:lnSpc>
                <a:spcPct val="100000"/>
              </a:lnSpc>
              <a:spcBef>
                <a:spcPts val="400"/>
              </a:spcBef>
              <a:spcAft>
                <a:spcPts val="0"/>
              </a:spcAft>
              <a:buFont typeface="Arial" pitchFamily="34"/>
              <a:buChar char="•"/>
              <a:defRPr/>
            </a:pPr>
            <a:r>
              <a:rPr sz="1800" dirty="0"/>
              <a:t>The majority of incoming students are considered Academic Center for Exploratory Students (ACES)</a:t>
            </a:r>
          </a:p>
          <a:p>
            <a:pPr marL="461964" eaLnBrk="1" fontAlgn="auto">
              <a:lnSpc>
                <a:spcPct val="100000"/>
              </a:lnSpc>
              <a:spcBef>
                <a:spcPts val="400"/>
              </a:spcBef>
              <a:spcAft>
                <a:spcPts val="0"/>
              </a:spcAft>
              <a:buFont typeface="Arial" pitchFamily="34"/>
              <a:buChar char="•"/>
              <a:defRPr/>
            </a:pPr>
            <a:r>
              <a:rPr sz="1800" b="1" dirty="0"/>
              <a:t>ALL</a:t>
            </a:r>
            <a:r>
              <a:rPr sz="1800" dirty="0"/>
              <a:t> majors develop (employable) skills</a:t>
            </a:r>
          </a:p>
          <a:p>
            <a:pPr marL="461964" eaLnBrk="1" fontAlgn="auto">
              <a:lnSpc>
                <a:spcPct val="100000"/>
              </a:lnSpc>
              <a:spcBef>
                <a:spcPts val="400"/>
              </a:spcBef>
              <a:spcAft>
                <a:spcPts val="0"/>
              </a:spcAft>
              <a:buFont typeface="Arial" pitchFamily="34"/>
              <a:buChar char="•"/>
              <a:defRPr/>
            </a:pPr>
            <a:r>
              <a:rPr sz="1800" dirty="0"/>
              <a:t>Time to graduation can be impacted by a students’ choice of major</a:t>
            </a:r>
          </a:p>
          <a:p>
            <a:pPr marL="461964" eaLnBrk="1" fontAlgn="auto">
              <a:lnSpc>
                <a:spcPct val="100000"/>
              </a:lnSpc>
              <a:spcBef>
                <a:spcPts val="400"/>
              </a:spcBef>
              <a:spcAft>
                <a:spcPts val="0"/>
              </a:spcAft>
              <a:buFont typeface="Arial" pitchFamily="34"/>
              <a:buChar char="•"/>
              <a:defRPr/>
            </a:pPr>
            <a:r>
              <a:rPr sz="1800" dirty="0"/>
              <a:t>A large percentage of majors require some sort of application process to get in</a:t>
            </a:r>
          </a:p>
          <a:p>
            <a:pPr marL="0" indent="0" eaLnBrk="1" fontAlgn="auto">
              <a:lnSpc>
                <a:spcPct val="100000"/>
              </a:lnSpc>
              <a:spcBef>
                <a:spcPts val="400"/>
              </a:spcBef>
              <a:spcAft>
                <a:spcPts val="0"/>
              </a:spcAft>
              <a:buFont typeface="Arial" pitchFamily="34"/>
              <a:buNone/>
              <a:defRPr/>
            </a:pPr>
            <a:r>
              <a:rPr sz="1800" b="1" cap="all" dirty="0"/>
              <a:t>2. I want you to know about… </a:t>
            </a:r>
            <a:br>
              <a:rPr sz="1800" b="1" cap="all" dirty="0"/>
            </a:br>
            <a:r>
              <a:rPr sz="1800" b="1" cap="all" dirty="0"/>
              <a:t>optimal study spaces</a:t>
            </a:r>
          </a:p>
        </p:txBody>
      </p:sp>
      <p:pic>
        <p:nvPicPr>
          <p:cNvPr id="28676" name="Picture 2" descr="Young People Group Reading Books Study Learning Knowledge And Education  Vector Concept Stock Illustration - Download Image Now - iStock">
            <a:extLst>
              <a:ext uri="{FF2B5EF4-FFF2-40B4-BE49-F238E27FC236}">
                <a16:creationId xmlns:a16="http://schemas.microsoft.com/office/drawing/2014/main" id="{B8ED5722-477B-3084-118C-DB375F45F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22" r="11041" b="2"/>
          <a:stretch>
            <a:fillRect/>
          </a:stretch>
        </p:blipFill>
        <p:spPr bwMode="auto">
          <a:xfrm>
            <a:off x="5311775" y="0"/>
            <a:ext cx="6878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D1701-240F-BA23-8772-B01B510D6B9B}"/>
              </a:ext>
            </a:extLst>
          </p:cNvPr>
          <p:cNvSpPr txBox="1">
            <a:spLocks noGrp="1"/>
          </p:cNvSpPr>
          <p:nvPr>
            <p:ph type="title"/>
          </p:nvPr>
        </p:nvSpPr>
        <p:spPr>
          <a:xfrm>
            <a:off x="6140450" y="103188"/>
            <a:ext cx="5949950" cy="1346200"/>
          </a:xfrm>
        </p:spPr>
        <p:txBody>
          <a:bodyPr>
            <a:normAutofit/>
          </a:bodyPr>
          <a:lstStyle/>
          <a:p>
            <a:pPr eaLnBrk="1" fontAlgn="auto">
              <a:spcBef>
                <a:spcPts val="0"/>
              </a:spcBef>
              <a:spcAft>
                <a:spcPts val="0"/>
              </a:spcAft>
              <a:defRPr/>
            </a:pPr>
            <a:r>
              <a:rPr sz="4000" b="1" cap="all">
                <a:latin typeface="Aharoni" pitchFamily="2"/>
                <a:cs typeface="Aharoni" pitchFamily="2"/>
              </a:rPr>
              <a:t>I want you to know about…</a:t>
            </a:r>
          </a:p>
        </p:txBody>
      </p:sp>
      <p:sp>
        <p:nvSpPr>
          <p:cNvPr id="3" name="Content Placeholder 2">
            <a:extLst>
              <a:ext uri="{FF2B5EF4-FFF2-40B4-BE49-F238E27FC236}">
                <a16:creationId xmlns:a16="http://schemas.microsoft.com/office/drawing/2014/main" id="{12929CFE-D253-0E2A-6086-3F969D8C0273}"/>
              </a:ext>
            </a:extLst>
          </p:cNvPr>
          <p:cNvSpPr txBox="1">
            <a:spLocks noGrp="1"/>
          </p:cNvSpPr>
          <p:nvPr>
            <p:ph idx="1"/>
          </p:nvPr>
        </p:nvSpPr>
        <p:spPr>
          <a:xfrm>
            <a:off x="6140450" y="1449388"/>
            <a:ext cx="5949950" cy="5305425"/>
          </a:xfrm>
        </p:spPr>
        <p:txBody>
          <a:bodyPr>
            <a:normAutofit/>
          </a:bodyPr>
          <a:lstStyle/>
          <a:p>
            <a:pPr marL="0" indent="0" eaLnBrk="1" fontAlgn="auto">
              <a:lnSpc>
                <a:spcPct val="100000"/>
              </a:lnSpc>
              <a:spcBef>
                <a:spcPts val="400"/>
              </a:spcBef>
              <a:spcAft>
                <a:spcPts val="0"/>
              </a:spcAft>
              <a:buFont typeface="Arial" pitchFamily="34"/>
              <a:buNone/>
              <a:defRPr/>
            </a:pPr>
            <a:r>
              <a:rPr sz="2400" b="1" cap="all">
                <a:solidFill>
                  <a:srgbClr val="002060"/>
                </a:solidFill>
              </a:rPr>
              <a:t>3. Studying at college</a:t>
            </a:r>
          </a:p>
          <a:p>
            <a:pPr marL="463545" eaLnBrk="1" fontAlgn="auto">
              <a:lnSpc>
                <a:spcPct val="100000"/>
              </a:lnSpc>
              <a:spcBef>
                <a:spcPts val="400"/>
              </a:spcBef>
              <a:spcAft>
                <a:spcPts val="0"/>
              </a:spcAft>
              <a:buFont typeface="Arial" pitchFamily="34"/>
              <a:buChar char="•"/>
              <a:defRPr/>
            </a:pPr>
            <a:r>
              <a:rPr sz="2400">
                <a:solidFill>
                  <a:srgbClr val="002060"/>
                </a:solidFill>
              </a:rPr>
              <a:t>College = 2-3 hours of study time </a:t>
            </a:r>
            <a:r>
              <a:rPr sz="2400" b="1">
                <a:solidFill>
                  <a:srgbClr val="002060"/>
                </a:solidFill>
              </a:rPr>
              <a:t>per week per credit</a:t>
            </a:r>
            <a:r>
              <a:rPr sz="2400">
                <a:solidFill>
                  <a:srgbClr val="002060"/>
                </a:solidFill>
              </a:rPr>
              <a:t>. </a:t>
            </a:r>
            <a:br>
              <a:rPr sz="2400">
                <a:solidFill>
                  <a:srgbClr val="002060"/>
                </a:solidFill>
              </a:rPr>
            </a:br>
            <a:r>
              <a:rPr sz="2400">
                <a:solidFill>
                  <a:srgbClr val="002060"/>
                </a:solidFill>
              </a:rPr>
              <a:t>General Chemistry I is a 4-credit class = 12 HOURS of studying </a:t>
            </a:r>
            <a:r>
              <a:rPr sz="2400" b="1">
                <a:solidFill>
                  <a:srgbClr val="002060"/>
                </a:solidFill>
              </a:rPr>
              <a:t>outside</a:t>
            </a:r>
            <a:r>
              <a:rPr sz="2400">
                <a:solidFill>
                  <a:srgbClr val="002060"/>
                </a:solidFill>
              </a:rPr>
              <a:t> of class </a:t>
            </a:r>
            <a:r>
              <a:rPr sz="2400" b="1">
                <a:solidFill>
                  <a:srgbClr val="002060"/>
                </a:solidFill>
              </a:rPr>
              <a:t>per week</a:t>
            </a:r>
            <a:r>
              <a:rPr sz="2400">
                <a:solidFill>
                  <a:srgbClr val="002060"/>
                </a:solidFill>
              </a:rPr>
              <a:t>!</a:t>
            </a:r>
          </a:p>
          <a:p>
            <a:pPr marL="463545" eaLnBrk="1" fontAlgn="auto">
              <a:lnSpc>
                <a:spcPct val="100000"/>
              </a:lnSpc>
              <a:spcBef>
                <a:spcPts val="400"/>
              </a:spcBef>
              <a:spcAft>
                <a:spcPts val="0"/>
              </a:spcAft>
              <a:buFont typeface="Arial" pitchFamily="34"/>
              <a:buChar char="•"/>
              <a:defRPr/>
            </a:pPr>
            <a:r>
              <a:rPr sz="2400">
                <a:solidFill>
                  <a:srgbClr val="002060"/>
                </a:solidFill>
              </a:rPr>
              <a:t>Encourage your student to use UConn resources like the Tutoring Center</a:t>
            </a:r>
          </a:p>
          <a:p>
            <a:pPr marL="0" indent="0" eaLnBrk="1" fontAlgn="auto">
              <a:lnSpc>
                <a:spcPct val="100000"/>
              </a:lnSpc>
              <a:spcBef>
                <a:spcPts val="400"/>
              </a:spcBef>
              <a:spcAft>
                <a:spcPts val="0"/>
              </a:spcAft>
              <a:buFont typeface="Arial" pitchFamily="34"/>
              <a:buNone/>
              <a:defRPr/>
            </a:pPr>
            <a:r>
              <a:rPr sz="2400" b="1" cap="all">
                <a:solidFill>
                  <a:srgbClr val="660066"/>
                </a:solidFill>
              </a:rPr>
              <a:t>4. My Priorities: Family, Work, School</a:t>
            </a:r>
          </a:p>
          <a:p>
            <a:pPr marL="463545" eaLnBrk="1" fontAlgn="auto">
              <a:lnSpc>
                <a:spcPct val="100000"/>
              </a:lnSpc>
              <a:spcBef>
                <a:spcPts val="400"/>
              </a:spcBef>
              <a:spcAft>
                <a:spcPts val="0"/>
              </a:spcAft>
              <a:buFont typeface="Arial" pitchFamily="34"/>
              <a:buChar char="•"/>
              <a:defRPr/>
            </a:pPr>
            <a:r>
              <a:rPr sz="2400">
                <a:solidFill>
                  <a:srgbClr val="660066"/>
                </a:solidFill>
              </a:rPr>
              <a:t>Immediate feedback</a:t>
            </a:r>
          </a:p>
          <a:p>
            <a:pPr marL="463545" eaLnBrk="1" fontAlgn="auto">
              <a:lnSpc>
                <a:spcPct val="100000"/>
              </a:lnSpc>
              <a:spcBef>
                <a:spcPts val="400"/>
              </a:spcBef>
              <a:spcAft>
                <a:spcPts val="0"/>
              </a:spcAft>
              <a:buFont typeface="Arial" pitchFamily="34"/>
              <a:buChar char="•"/>
              <a:defRPr/>
            </a:pPr>
            <a:r>
              <a:rPr sz="2400">
                <a:solidFill>
                  <a:srgbClr val="660066"/>
                </a:solidFill>
              </a:rPr>
              <a:t>They want you to be proud of them!</a:t>
            </a:r>
          </a:p>
        </p:txBody>
      </p:sp>
      <p:pic>
        <p:nvPicPr>
          <p:cNvPr id="30724" name="Picture 2" descr="Taking college classes online this fall? Here's how students can save a lot  of money – That's Rich! - cleveland.com">
            <a:extLst>
              <a:ext uri="{FF2B5EF4-FFF2-40B4-BE49-F238E27FC236}">
                <a16:creationId xmlns:a16="http://schemas.microsoft.com/office/drawing/2014/main" id="{5380BB2B-BB60-EC39-3FD6-508CBBD18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83" r="12730"/>
          <a:stretch>
            <a:fillRect/>
          </a:stretch>
        </p:blipFill>
        <p:spPr bwMode="auto">
          <a:xfrm>
            <a:off x="0" y="0"/>
            <a:ext cx="611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11A0DA9-A05F-6A62-8663-CADFEAD04DE4}"/>
              </a:ext>
            </a:extLst>
          </p:cNvPr>
          <p:cNvSpPr txBox="1">
            <a:spLocks noGrp="1"/>
          </p:cNvSpPr>
          <p:nvPr>
            <p:ph type="title"/>
          </p:nvPr>
        </p:nvSpPr>
        <p:spPr>
          <a:xfrm>
            <a:off x="4575175" y="150813"/>
            <a:ext cx="7461250" cy="1574800"/>
          </a:xfrm>
        </p:spPr>
        <p:txBody>
          <a:bodyPr anchor="b">
            <a:normAutofit/>
          </a:bodyPr>
          <a:lstStyle/>
          <a:p>
            <a:pPr eaLnBrk="1" fontAlgn="auto">
              <a:lnSpc>
                <a:spcPct val="100000"/>
              </a:lnSpc>
              <a:spcBef>
                <a:spcPts val="0"/>
              </a:spcBef>
              <a:spcAft>
                <a:spcPts val="0"/>
              </a:spcAft>
              <a:defRPr/>
            </a:pPr>
            <a:r>
              <a:rPr sz="3000" b="1" cap="all">
                <a:latin typeface="Aharoni" pitchFamily="2"/>
                <a:cs typeface="Aharoni" pitchFamily="2"/>
              </a:rPr>
              <a:t>5. I want You to know about… the learning that takes place </a:t>
            </a:r>
            <a:r>
              <a:rPr sz="3000" b="1" u="sng" cap="all">
                <a:latin typeface="Aharoni" pitchFamily="2"/>
                <a:cs typeface="Aharoni" pitchFamily="2"/>
              </a:rPr>
              <a:t>outside</a:t>
            </a:r>
            <a:r>
              <a:rPr sz="3000" b="1" cap="all">
                <a:latin typeface="Aharoni" pitchFamily="2"/>
                <a:cs typeface="Aharoni" pitchFamily="2"/>
              </a:rPr>
              <a:t> of the classroom</a:t>
            </a:r>
            <a:endParaRPr sz="3000" b="1">
              <a:latin typeface="Aharoni" pitchFamily="2"/>
              <a:cs typeface="Aharoni" pitchFamily="2"/>
            </a:endParaRPr>
          </a:p>
        </p:txBody>
      </p:sp>
      <p:sp>
        <p:nvSpPr>
          <p:cNvPr id="3" name="Content Placeholder 7">
            <a:extLst>
              <a:ext uri="{FF2B5EF4-FFF2-40B4-BE49-F238E27FC236}">
                <a16:creationId xmlns:a16="http://schemas.microsoft.com/office/drawing/2014/main" id="{CF5AB2B3-C9B8-D733-9A9D-7FD90FD59750}"/>
              </a:ext>
            </a:extLst>
          </p:cNvPr>
          <p:cNvSpPr txBox="1">
            <a:spLocks noGrp="1" noChangeArrowheads="1"/>
          </p:cNvSpPr>
          <p:nvPr>
            <p:ph idx="1"/>
          </p:nvPr>
        </p:nvSpPr>
        <p:spPr>
          <a:xfrm>
            <a:off x="5297488" y="2528888"/>
            <a:ext cx="6738937" cy="4141787"/>
          </a:xfrm>
        </p:spPr>
        <p:txBody>
          <a:bodyPr/>
          <a:lstStyle/>
          <a:p>
            <a:pPr eaLnBrk="1">
              <a:lnSpc>
                <a:spcPct val="100000"/>
              </a:lnSpc>
              <a:spcBef>
                <a:spcPts val="600"/>
              </a:spcBef>
            </a:pPr>
            <a:r>
              <a:rPr altLang="en-US" sz="2000">
                <a:solidFill>
                  <a:srgbClr val="660033"/>
                </a:solidFill>
                <a:latin typeface="Aptos" panose="020B0004020202020204" pitchFamily="34" charset="0"/>
              </a:rPr>
              <a:t>I had at least one professor/staff member (in college) who made me excited about learning</a:t>
            </a:r>
          </a:p>
          <a:p>
            <a:pPr eaLnBrk="1">
              <a:lnSpc>
                <a:spcPct val="100000"/>
              </a:lnSpc>
              <a:spcBef>
                <a:spcPts val="600"/>
              </a:spcBef>
            </a:pPr>
            <a:r>
              <a:rPr altLang="en-US" sz="2000">
                <a:solidFill>
                  <a:srgbClr val="660033"/>
                </a:solidFill>
                <a:latin typeface="Aptos" panose="020B0004020202020204" pitchFamily="34" charset="0"/>
              </a:rPr>
              <a:t>My professors/staff members (in college) cared about me as a person</a:t>
            </a:r>
          </a:p>
          <a:p>
            <a:pPr eaLnBrk="1">
              <a:lnSpc>
                <a:spcPct val="100000"/>
              </a:lnSpc>
              <a:spcBef>
                <a:spcPts val="600"/>
              </a:spcBef>
            </a:pPr>
            <a:r>
              <a:rPr altLang="en-US" sz="2000">
                <a:solidFill>
                  <a:srgbClr val="660033"/>
                </a:solidFill>
                <a:latin typeface="Aptos" panose="020B0004020202020204" pitchFamily="34" charset="0"/>
              </a:rPr>
              <a:t>I had a mentor who encouraged me</a:t>
            </a:r>
          </a:p>
          <a:p>
            <a:pPr eaLnBrk="1">
              <a:lnSpc>
                <a:spcPct val="100000"/>
              </a:lnSpc>
              <a:spcBef>
                <a:spcPts val="600"/>
              </a:spcBef>
            </a:pPr>
            <a:r>
              <a:rPr altLang="en-US" sz="2000">
                <a:solidFill>
                  <a:srgbClr val="660033"/>
                </a:solidFill>
                <a:latin typeface="Aptos" panose="020B0004020202020204" pitchFamily="34" charset="0"/>
              </a:rPr>
              <a:t>I worked on a project that took a semester or more to complete</a:t>
            </a:r>
          </a:p>
          <a:p>
            <a:pPr eaLnBrk="1">
              <a:lnSpc>
                <a:spcPct val="100000"/>
              </a:lnSpc>
              <a:spcBef>
                <a:spcPts val="600"/>
              </a:spcBef>
            </a:pPr>
            <a:r>
              <a:rPr altLang="en-US" sz="2000">
                <a:solidFill>
                  <a:srgbClr val="660033"/>
                </a:solidFill>
                <a:latin typeface="Aptos" panose="020B0004020202020204" pitchFamily="34" charset="0"/>
              </a:rPr>
              <a:t>I had an experience that allowed me to apply what I was learning in the classroom </a:t>
            </a:r>
          </a:p>
          <a:p>
            <a:pPr eaLnBrk="1">
              <a:lnSpc>
                <a:spcPct val="100000"/>
              </a:lnSpc>
              <a:spcBef>
                <a:spcPts val="600"/>
              </a:spcBef>
            </a:pPr>
            <a:r>
              <a:rPr altLang="en-US" sz="2000">
                <a:solidFill>
                  <a:srgbClr val="660033"/>
                </a:solidFill>
                <a:latin typeface="Aptos" panose="020B0004020202020204" pitchFamily="34" charset="0"/>
              </a:rPr>
              <a:t>I was extremely active in extracurricular activities and organizations while I attended (college)</a:t>
            </a:r>
          </a:p>
        </p:txBody>
      </p:sp>
      <p:pic>
        <p:nvPicPr>
          <p:cNvPr id="32772" name="Picture 2" descr="2,000+ Black College Student Illustrations, Royalty-Free Vector Graphics &amp;  Clip Art - iStock | Black college student studying, Black college student  laptop, Black college student on computer">
            <a:extLst>
              <a:ext uri="{FF2B5EF4-FFF2-40B4-BE49-F238E27FC236}">
                <a16:creationId xmlns:a16="http://schemas.microsoft.com/office/drawing/2014/main" id="{E7BD81D6-F582-6899-6C1D-02043F0A9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7" r="1938"/>
          <a:stretch>
            <a:fillRect/>
          </a:stretch>
        </p:blipFill>
        <p:spPr bwMode="auto">
          <a:xfrm>
            <a:off x="0" y="0"/>
            <a:ext cx="4657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10">
            <a:extLst>
              <a:ext uri="{FF2B5EF4-FFF2-40B4-BE49-F238E27FC236}">
                <a16:creationId xmlns:a16="http://schemas.microsoft.com/office/drawing/2014/main" id="{BD5661FD-6522-3DD1-5D06-0EEF36B2DE05}"/>
              </a:ext>
            </a:extLst>
          </p:cNvPr>
          <p:cNvSpPr txBox="1">
            <a:spLocks noChangeArrowheads="1"/>
          </p:cNvSpPr>
          <p:nvPr/>
        </p:nvSpPr>
        <p:spPr bwMode="auto">
          <a:xfrm>
            <a:off x="5221288" y="1927225"/>
            <a:ext cx="6910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Bef>
                <a:spcPts val="600"/>
              </a:spcBef>
            </a:pPr>
            <a:r>
              <a:rPr lang="en-US" altLang="en-US" sz="2000" b="1">
                <a:solidFill>
                  <a:srgbClr val="660033"/>
                </a:solidFill>
              </a:rPr>
              <a:t>SIX COLLEGE EXPERIENCES LINKED TO LIFE PREPAREDNESS</a:t>
            </a:r>
          </a:p>
        </p:txBody>
      </p:sp>
      <p:sp>
        <p:nvSpPr>
          <p:cNvPr id="32774" name="TextBox 11">
            <a:extLst>
              <a:ext uri="{FF2B5EF4-FFF2-40B4-BE49-F238E27FC236}">
                <a16:creationId xmlns:a16="http://schemas.microsoft.com/office/drawing/2014/main" id="{C11AC951-F618-7339-454A-63EA378AA9BE}"/>
              </a:ext>
            </a:extLst>
          </p:cNvPr>
          <p:cNvSpPr txBox="1">
            <a:spLocks noChangeArrowheads="1"/>
          </p:cNvSpPr>
          <p:nvPr/>
        </p:nvSpPr>
        <p:spPr bwMode="auto">
          <a:xfrm>
            <a:off x="10552113" y="6488113"/>
            <a:ext cx="1579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a:solidFill>
                  <a:srgbClr val="000000"/>
                </a:solidFill>
              </a:rPr>
              <a:t>Gallup-Purdue</a:t>
            </a:r>
          </a:p>
        </p:txBody>
      </p:sp>
      <p:sp>
        <p:nvSpPr>
          <p:cNvPr id="7" name="Speech Bubble: Rectangle 12">
            <a:extLst>
              <a:ext uri="{FF2B5EF4-FFF2-40B4-BE49-F238E27FC236}">
                <a16:creationId xmlns:a16="http://schemas.microsoft.com/office/drawing/2014/main" id="{95966772-BED0-A0A5-FB0A-3018B98EDFE4}"/>
              </a:ext>
            </a:extLst>
          </p:cNvPr>
          <p:cNvSpPr>
            <a:spLocks/>
          </p:cNvSpPr>
          <p:nvPr/>
        </p:nvSpPr>
        <p:spPr bwMode="auto">
          <a:xfrm>
            <a:off x="155575" y="2641600"/>
            <a:ext cx="4657725" cy="4029075"/>
          </a:xfrm>
          <a:custGeom>
            <a:avLst/>
            <a:gdLst>
              <a:gd name="T0" fmla="*/ 2328670 w 21600"/>
              <a:gd name="T1" fmla="*/ 0 h 21600"/>
              <a:gd name="T2" fmla="*/ 4657340 w 21600"/>
              <a:gd name="T3" fmla="*/ 2014473 h 21600"/>
              <a:gd name="T4" fmla="*/ 2328670 w 21600"/>
              <a:gd name="T5" fmla="*/ 4028946 h 21600"/>
              <a:gd name="T6" fmla="*/ 0 w 21600"/>
              <a:gd name="T7" fmla="*/ 2014473 h 21600"/>
              <a:gd name="T8" fmla="*/ 5087713 w 21600"/>
              <a:gd name="T9" fmla="*/ 2188128 h 21600"/>
              <a:gd name="T10" fmla="*/ 17694720 60000 65536"/>
              <a:gd name="T11" fmla="*/ 0 60000 65536"/>
              <a:gd name="T12" fmla="*/ 5898240 60000 65536"/>
              <a:gd name="T13" fmla="*/ 11796480 60000 65536"/>
              <a:gd name="T14" fmla="*/ 589824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0" y="3590"/>
                </a:lnTo>
                <a:lnTo>
                  <a:pt x="0" y="6280"/>
                </a:lnTo>
                <a:lnTo>
                  <a:pt x="0" y="8970"/>
                </a:lnTo>
                <a:lnTo>
                  <a:pt x="0" y="12630"/>
                </a:lnTo>
                <a:lnTo>
                  <a:pt x="0" y="15320"/>
                </a:lnTo>
                <a:lnTo>
                  <a:pt x="0" y="18010"/>
                </a:lnTo>
                <a:lnTo>
                  <a:pt x="0" y="21600"/>
                </a:lnTo>
                <a:lnTo>
                  <a:pt x="3590" y="21600"/>
                </a:lnTo>
                <a:lnTo>
                  <a:pt x="6280" y="21600"/>
                </a:lnTo>
                <a:lnTo>
                  <a:pt x="8970" y="21600"/>
                </a:lnTo>
                <a:lnTo>
                  <a:pt x="12630" y="21600"/>
                </a:lnTo>
                <a:lnTo>
                  <a:pt x="15320" y="21600"/>
                </a:lnTo>
                <a:lnTo>
                  <a:pt x="18010" y="21600"/>
                </a:lnTo>
                <a:lnTo>
                  <a:pt x="21600" y="21600"/>
                </a:lnTo>
                <a:lnTo>
                  <a:pt x="21600" y="18010"/>
                </a:lnTo>
                <a:lnTo>
                  <a:pt x="23596" y="11731"/>
                </a:lnTo>
                <a:lnTo>
                  <a:pt x="21600" y="12630"/>
                </a:lnTo>
                <a:lnTo>
                  <a:pt x="21600" y="8970"/>
                </a:lnTo>
                <a:lnTo>
                  <a:pt x="21600" y="6280"/>
                </a:lnTo>
                <a:lnTo>
                  <a:pt x="21600" y="3590"/>
                </a:lnTo>
                <a:lnTo>
                  <a:pt x="21600" y="0"/>
                </a:lnTo>
                <a:lnTo>
                  <a:pt x="18010" y="0"/>
                </a:lnTo>
                <a:lnTo>
                  <a:pt x="15320" y="0"/>
                </a:lnTo>
                <a:lnTo>
                  <a:pt x="12630" y="0"/>
                </a:lnTo>
                <a:lnTo>
                  <a:pt x="8970" y="0"/>
                </a:lnTo>
                <a:lnTo>
                  <a:pt x="6280" y="0"/>
                </a:lnTo>
                <a:lnTo>
                  <a:pt x="3590" y="0"/>
                </a:lnTo>
                <a:lnTo>
                  <a:pt x="0" y="0"/>
                </a:lnTo>
                <a:close/>
              </a:path>
            </a:pathLst>
          </a:custGeom>
          <a:solidFill>
            <a:srgbClr val="660033"/>
          </a:solidFill>
          <a:ln w="19046">
            <a:solidFill>
              <a:srgbClr val="042433"/>
            </a:solidFill>
            <a:miter lim="800000"/>
            <a:headEnd/>
            <a:tailEnd/>
          </a:ln>
        </p:spPr>
        <p:txBody>
          <a:bodyPr anchor="ctr" anchorCtr="1"/>
          <a:lstStyle>
            <a:lvl1pPr marL="58738">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2400">
                <a:solidFill>
                  <a:srgbClr val="FFFFFF"/>
                </a:solidFill>
              </a:rPr>
              <a:t>Gallup-Purdue Index finds these six experiences have a stronger relationship to long-term life outcomes such as employee engagement and well-being </a:t>
            </a:r>
            <a:r>
              <a:rPr lang="en-US" altLang="en-US" sz="2400" b="1">
                <a:solidFill>
                  <a:srgbClr val="FFFFFF"/>
                </a:solidFill>
              </a:rPr>
              <a:t>than the type of school these graduates attended!</a:t>
            </a:r>
          </a:p>
          <a:p>
            <a:pPr algn="ctr" eaLnBrk="1" hangingPunct="1"/>
            <a:endParaRPr lang="en-US" altLang="en-US" sz="2400">
              <a:solidFill>
                <a:srgbClr val="FFFFFF"/>
              </a:solidFill>
            </a:endParaRPr>
          </a:p>
          <a:p>
            <a:pPr algn="ctr" eaLnBrk="1" hangingPunct="1"/>
            <a:r>
              <a:rPr lang="en-US" altLang="en-US" sz="2400">
                <a:solidFill>
                  <a:srgbClr val="FFFFFF"/>
                </a:solidFill>
              </a:rPr>
              <a:t>75% of those who had all 6 experiences </a:t>
            </a:r>
            <a:r>
              <a:rPr lang="en-US" altLang="en-US" sz="2400" b="1">
                <a:solidFill>
                  <a:srgbClr val="FFFFFF"/>
                </a:solidFill>
              </a:rPr>
              <a:t>graduated in 4 years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0-#ppt_w/2"/>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3">
            <a:extLst>
              <a:ext uri="{FF2B5EF4-FFF2-40B4-BE49-F238E27FC236}">
                <a16:creationId xmlns:a16="http://schemas.microsoft.com/office/drawing/2014/main" id="{00CA8C8C-3EB6-64BC-03A0-A18645E893F5}"/>
              </a:ext>
            </a:extLst>
          </p:cNvPr>
          <p:cNvSpPr/>
          <p:nvPr/>
        </p:nvSpPr>
        <p:spPr>
          <a:xfrm>
            <a:off x="130175" y="88900"/>
            <a:ext cx="11931650" cy="6680200"/>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val f6"/>
              <a:gd name="f11" fmla="?: f7 f3 1"/>
              <a:gd name="f12" fmla="?: f8 f4 1"/>
              <a:gd name="f13" fmla="?: f9 f5 1"/>
              <a:gd name="f14" fmla="*/ f11 1 21600"/>
              <a:gd name="f15" fmla="*/ f12 1 21600"/>
              <a:gd name="f16" fmla="*/ 21600 f11 1"/>
              <a:gd name="f17" fmla="*/ 21600 f12 1"/>
              <a:gd name="f18" fmla="min f15 f14"/>
              <a:gd name="f19" fmla="*/ f16 1 f13"/>
              <a:gd name="f20" fmla="*/ f17 1 f13"/>
              <a:gd name="f21" fmla="val f19"/>
              <a:gd name="f22" fmla="val f20"/>
              <a:gd name="f23" fmla="*/ f10 f18 1"/>
              <a:gd name="f24" fmla="+- f22 0 f10"/>
              <a:gd name="f25" fmla="+- f21 0 f10"/>
              <a:gd name="f26" fmla="*/ f21 f18 1"/>
              <a:gd name="f27" fmla="*/ f22 f18 1"/>
              <a:gd name="f28" fmla="min f25 f24"/>
              <a:gd name="f29" fmla="*/ f28 1 6"/>
              <a:gd name="f30" fmla="+- f21 0 f29"/>
              <a:gd name="f31" fmla="+- f22 0 f29"/>
              <a:gd name="f32" fmla="*/ f29 29289 1"/>
              <a:gd name="f33" fmla="*/ f29 f18 1"/>
              <a:gd name="f34" fmla="*/ f32 1 100000"/>
              <a:gd name="f35" fmla="*/ f30 f18 1"/>
              <a:gd name="f36" fmla="*/ f31 f18 1"/>
              <a:gd name="f37" fmla="+- f21 0 f34"/>
              <a:gd name="f38" fmla="+- f22 0 f34"/>
              <a:gd name="f39" fmla="*/ f34 f18 1"/>
              <a:gd name="f40" fmla="*/ f37 f18 1"/>
              <a:gd name="f41" fmla="*/ f38 f18 1"/>
            </a:gdLst>
            <a:ahLst/>
            <a:cxnLst>
              <a:cxn ang="3cd4">
                <a:pos x="hc" y="t"/>
              </a:cxn>
              <a:cxn ang="0">
                <a:pos x="r" y="vc"/>
              </a:cxn>
              <a:cxn ang="cd4">
                <a:pos x="hc" y="b"/>
              </a:cxn>
              <a:cxn ang="cd2">
                <a:pos x="l" y="vc"/>
              </a:cxn>
            </a:cxnLst>
            <a:rect l="f39" t="f39" r="f40" b="f41"/>
            <a:pathLst>
              <a:path>
                <a:moveTo>
                  <a:pt x="f23" y="f33"/>
                </a:moveTo>
                <a:arcTo wR="f33" hR="f33" stAng="f0" swAng="f1"/>
                <a:lnTo>
                  <a:pt x="f35" y="f23"/>
                </a:lnTo>
                <a:arcTo wR="f33" hR="f33" stAng="f2" swAng="f1"/>
                <a:lnTo>
                  <a:pt x="f26" y="f36"/>
                </a:lnTo>
                <a:arcTo wR="f33" hR="f33" stAng="f6" swAng="f1"/>
                <a:lnTo>
                  <a:pt x="f33" y="f27"/>
                </a:lnTo>
                <a:arcTo wR="f33" hR="f33" stAng="f1" swAng="f1"/>
                <a:close/>
              </a:path>
            </a:pathLst>
          </a:custGeom>
          <a:solidFill>
            <a:srgbClr val="000000"/>
          </a:solidFill>
          <a:ln w="19046" cap="flat">
            <a:solidFill>
              <a:srgbClr val="000000"/>
            </a:solidFill>
            <a:prstDash val="solid"/>
            <a:miter/>
          </a:ln>
        </p:spPr>
        <p:txBody>
          <a:bodyPr anchor="ctr"/>
          <a:lstStyle/>
          <a:p>
            <a:pPr algn="ctr" eaLnBrk="1" fontAlgn="auto" hangingPunct="1">
              <a:spcBef>
                <a:spcPts val="0"/>
              </a:spcBef>
              <a:spcAft>
                <a:spcPts val="0"/>
              </a:spcAft>
              <a:defRPr sz="1800" b="0" i="0" u="none" strike="noStrike" kern="0" cap="none" spc="0" baseline="0">
                <a:solidFill>
                  <a:srgbClr val="000000"/>
                </a:solidFill>
                <a:uFillTx/>
              </a:defRPr>
            </a:pPr>
            <a:r>
              <a:rPr lang="en-US" sz="3600" b="1">
                <a:solidFill>
                  <a:srgbClr val="FFFFFF"/>
                </a:solidFill>
                <a:latin typeface="Aptos"/>
              </a:rPr>
              <a:t>Even if your student is considering an eventual </a:t>
            </a:r>
            <a:r>
              <a:rPr lang="en-US" sz="3600" b="1">
                <a:solidFill>
                  <a:srgbClr val="0F9ED5"/>
                </a:solidFill>
                <a:latin typeface="Aptos"/>
              </a:rPr>
              <a:t>CAMPUS CHANGE</a:t>
            </a:r>
            <a:r>
              <a:rPr lang="en-US" sz="3600" b="1">
                <a:solidFill>
                  <a:srgbClr val="FFFFFF"/>
                </a:solidFill>
                <a:latin typeface="Aptos"/>
              </a:rPr>
              <a:t>, the CHOICE to ENGAGE here/now </a:t>
            </a:r>
            <a:br>
              <a:rPr lang="en-US" sz="3600" b="1">
                <a:solidFill>
                  <a:srgbClr val="FFFFFF"/>
                </a:solidFill>
                <a:latin typeface="Aptos"/>
              </a:rPr>
            </a:br>
            <a:r>
              <a:rPr lang="en-US" sz="3600" b="1">
                <a:solidFill>
                  <a:srgbClr val="FFFFFF"/>
                </a:solidFill>
                <a:latin typeface="Aptos"/>
              </a:rPr>
              <a:t>makes all the difference. </a:t>
            </a:r>
          </a:p>
          <a:p>
            <a:pPr algn="ctr" eaLnBrk="1" fontAlgn="auto" hangingPunct="1">
              <a:spcBef>
                <a:spcPts val="0"/>
              </a:spcBef>
              <a:spcAft>
                <a:spcPts val="0"/>
              </a:spcAft>
              <a:defRPr sz="1800" b="0" i="0" u="none" strike="noStrike" kern="0" cap="none" spc="0" baseline="0">
                <a:solidFill>
                  <a:srgbClr val="000000"/>
                </a:solidFill>
                <a:uFillTx/>
              </a:defRPr>
            </a:pPr>
            <a:endParaRPr lang="en-US" sz="2400" b="1">
              <a:solidFill>
                <a:srgbClr val="FFFFFF"/>
              </a:solidFill>
              <a:latin typeface="Aptos"/>
            </a:endParaRPr>
          </a:p>
          <a:p>
            <a:pPr eaLnBrk="1" fontAlgn="auto" hangingPunct="1">
              <a:spcBef>
                <a:spcPts val="0"/>
              </a:spcBef>
              <a:spcAft>
                <a:spcPts val="0"/>
              </a:spcAft>
              <a:defRPr sz="1800" b="0" i="0" u="none" strike="noStrike" kern="0" cap="none" spc="0" baseline="0">
                <a:solidFill>
                  <a:srgbClr val="000000"/>
                </a:solidFill>
                <a:uFillTx/>
              </a:defRPr>
            </a:pPr>
            <a:r>
              <a:rPr lang="en-US" sz="3600" b="1">
                <a:solidFill>
                  <a:srgbClr val="FFFF00"/>
                </a:solidFill>
                <a:latin typeface="Aptos"/>
              </a:rPr>
              <a:t>STUDIES </a:t>
            </a:r>
            <a:r>
              <a:rPr lang="en-US" sz="3600" b="1" cap="all">
                <a:solidFill>
                  <a:srgbClr val="FFFF00"/>
                </a:solidFill>
                <a:latin typeface="Aptos"/>
              </a:rPr>
              <a:t>Consistently</a:t>
            </a:r>
            <a:r>
              <a:rPr lang="en-US" sz="3600" b="1">
                <a:solidFill>
                  <a:srgbClr val="FFFF00"/>
                </a:solidFill>
                <a:latin typeface="Aptos"/>
              </a:rPr>
              <a:t> SHOW:</a:t>
            </a:r>
          </a:p>
          <a:p>
            <a:pPr marL="571500" indent="-571500" eaLnBrk="1" fontAlgn="auto" hangingPunct="1">
              <a:spcBef>
                <a:spcPts val="0"/>
              </a:spcBef>
              <a:spcAft>
                <a:spcPts val="0"/>
              </a:spcAft>
              <a:buSzPct val="100000"/>
              <a:buFontTx/>
              <a:buChar char="-"/>
              <a:defRPr sz="1800" b="0" i="0" u="none" strike="noStrike" kern="0" cap="none" spc="0" baseline="0">
                <a:solidFill>
                  <a:srgbClr val="000000"/>
                </a:solidFill>
                <a:uFillTx/>
              </a:defRPr>
            </a:pPr>
            <a:r>
              <a:rPr lang="en-US" sz="3600" b="1" cap="all">
                <a:solidFill>
                  <a:srgbClr val="CCFFFF"/>
                </a:solidFill>
                <a:latin typeface="Aptos"/>
              </a:rPr>
              <a:t>student success </a:t>
            </a:r>
            <a:r>
              <a:rPr lang="en-US" sz="3600" b="1">
                <a:solidFill>
                  <a:srgbClr val="CCCCFF"/>
                </a:solidFill>
                <a:latin typeface="Aptos"/>
              </a:rPr>
              <a:t>is DIRECTLY LINKED to </a:t>
            </a:r>
            <a:r>
              <a:rPr lang="en-US" sz="3600" b="1" cap="all">
                <a:solidFill>
                  <a:srgbClr val="CCFFFF"/>
                </a:solidFill>
                <a:latin typeface="Aptos"/>
              </a:rPr>
              <a:t>student involvement</a:t>
            </a:r>
            <a:r>
              <a:rPr lang="en-US" sz="3600" b="1">
                <a:solidFill>
                  <a:srgbClr val="CCCCFF"/>
                </a:solidFill>
                <a:latin typeface="Aptos"/>
              </a:rPr>
              <a:t> on campus. </a:t>
            </a:r>
          </a:p>
          <a:p>
            <a:pPr marL="571500" indent="-571500" eaLnBrk="1" fontAlgn="auto" hangingPunct="1">
              <a:spcBef>
                <a:spcPts val="0"/>
              </a:spcBef>
              <a:spcAft>
                <a:spcPts val="0"/>
              </a:spcAft>
              <a:buSzPct val="100000"/>
              <a:buFontTx/>
              <a:buChar char="-"/>
              <a:defRPr sz="1800" b="0" i="0" u="none" strike="noStrike" kern="0" cap="none" spc="0" baseline="0">
                <a:solidFill>
                  <a:srgbClr val="000000"/>
                </a:solidFill>
                <a:uFillTx/>
              </a:defRPr>
            </a:pPr>
            <a:r>
              <a:rPr lang="en-US" sz="3600" b="1">
                <a:solidFill>
                  <a:srgbClr val="FFFFFF"/>
                </a:solidFill>
                <a:latin typeface="Aptos"/>
              </a:rPr>
              <a:t>Engaged students have a significantly </a:t>
            </a:r>
            <a:r>
              <a:rPr lang="en-US" sz="3600" b="1" cap="all">
                <a:solidFill>
                  <a:srgbClr val="FFFFFF"/>
                </a:solidFill>
                <a:latin typeface="Aptos"/>
              </a:rPr>
              <a:t>easier time finding a job </a:t>
            </a:r>
            <a:r>
              <a:rPr lang="en-US" sz="3600" b="1">
                <a:solidFill>
                  <a:srgbClr val="FFFFFF"/>
                </a:solidFill>
                <a:latin typeface="Aptos"/>
              </a:rPr>
              <a:t>at graduation. </a:t>
            </a:r>
          </a:p>
          <a:p>
            <a:pPr marL="571500" indent="-571500" eaLnBrk="1" fontAlgn="auto" hangingPunct="1">
              <a:spcBef>
                <a:spcPts val="0"/>
              </a:spcBef>
              <a:spcAft>
                <a:spcPts val="0"/>
              </a:spcAft>
              <a:buSzPct val="100000"/>
              <a:buFontTx/>
              <a:buChar char="-"/>
              <a:defRPr sz="1800" b="0" i="0" u="none" strike="noStrike" kern="0" cap="none" spc="0" baseline="0">
                <a:solidFill>
                  <a:srgbClr val="000000"/>
                </a:solidFill>
                <a:uFillTx/>
              </a:defRPr>
            </a:pPr>
            <a:r>
              <a:rPr lang="en-US" sz="3600" b="1" cap="all">
                <a:solidFill>
                  <a:srgbClr val="00CCFF"/>
                </a:solidFill>
                <a:latin typeface="Aptos"/>
              </a:rPr>
              <a:t>Most jobs </a:t>
            </a:r>
            <a:r>
              <a:rPr lang="en-US" sz="3600" b="1">
                <a:solidFill>
                  <a:srgbClr val="00CCFF"/>
                </a:solidFill>
                <a:latin typeface="Aptos"/>
              </a:rPr>
              <a:t>are found through NETWORKING </a:t>
            </a:r>
            <a:br>
              <a:rPr lang="en-US" sz="3600" b="1">
                <a:solidFill>
                  <a:srgbClr val="FFFFFF"/>
                </a:solidFill>
                <a:latin typeface="Aptos"/>
              </a:rPr>
            </a:br>
            <a:r>
              <a:rPr lang="en-US" sz="3600">
                <a:solidFill>
                  <a:srgbClr val="FFFFFF"/>
                </a:solidFill>
                <a:latin typeface="Aptos"/>
              </a:rPr>
              <a:t>(college is where your student begins to build their network)</a:t>
            </a:r>
          </a:p>
        </p:txBody>
      </p:sp>
    </p:spTree>
  </p:cSld>
  <p:clrMapOvr>
    <a:masterClrMapping/>
  </p:clrMapOvr>
  <p:transition spd="slow" advTm="1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student services&#10;&#10;Description automatically generated">
            <a:extLst>
              <a:ext uri="{FF2B5EF4-FFF2-40B4-BE49-F238E27FC236}">
                <a16:creationId xmlns:a16="http://schemas.microsoft.com/office/drawing/2014/main" id="{1175681F-257D-1E6A-D105-18A384214964}"/>
              </a:ext>
            </a:extLst>
          </p:cNvPr>
          <p:cNvPicPr>
            <a:picLocks noChangeAspect="1"/>
          </p:cNvPicPr>
          <p:nvPr/>
        </p:nvPicPr>
        <p:blipFill rotWithShape="1">
          <a:blip r:embed="rId3">
            <a:extLst>
              <a:ext uri="{28A0092B-C50C-407E-A947-70E740481C1C}">
                <a14:useLocalDpi xmlns:a14="http://schemas.microsoft.com/office/drawing/2010/main" val="0"/>
              </a:ext>
            </a:extLst>
          </a:blip>
          <a:srcRect r="1" b="13"/>
          <a:stretch/>
        </p:blipFill>
        <p:spPr>
          <a:xfrm>
            <a:off x="0" y="0"/>
            <a:ext cx="12192000" cy="6857999"/>
          </a:xfrm>
          <a:prstGeom prst="rect">
            <a:avLst/>
          </a:prstGeom>
          <a:noFill/>
        </p:spPr>
      </p:pic>
    </p:spTree>
    <p:extLst>
      <p:ext uri="{BB962C8B-B14F-4D97-AF65-F5344CB8AC3E}">
        <p14:creationId xmlns:p14="http://schemas.microsoft.com/office/powerpoint/2010/main" val="2083893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tx2">
                    <a:lumMod val="50000"/>
                  </a:schemeClr>
                </a:solidFill>
              </a:rPr>
              <a:t>Agenda</a:t>
            </a:r>
          </a:p>
        </p:txBody>
      </p:sp>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3" name="Content Placeholder 2">
            <a:extLst>
              <a:ext uri="{FF2B5EF4-FFF2-40B4-BE49-F238E27FC236}">
                <a16:creationId xmlns:a16="http://schemas.microsoft.com/office/drawing/2014/main" id="{D72CFEC3-F44B-4C57-A48D-1C321701F24C}"/>
              </a:ext>
            </a:extLst>
          </p:cNvPr>
          <p:cNvSpPr>
            <a:spLocks noGrp="1"/>
          </p:cNvSpPr>
          <p:nvPr/>
        </p:nvSpPr>
        <p:spPr>
          <a:xfrm>
            <a:off x="713233" y="1660008"/>
            <a:ext cx="9554628" cy="4603632"/>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b="1" dirty="0"/>
              <a:t>Financial Aid: What You Need to Know</a:t>
            </a:r>
            <a:endParaRPr lang="en-US" sz="1400" dirty="0"/>
          </a:p>
          <a:p>
            <a:endParaRPr lang="en-US" sz="1800" dirty="0"/>
          </a:p>
          <a:p>
            <a:r>
              <a:rPr lang="en-US" sz="1800" dirty="0"/>
              <a:t>Applying for Financial Aid </a:t>
            </a:r>
          </a:p>
          <a:p>
            <a:r>
              <a:rPr lang="en-US" sz="1800" dirty="0"/>
              <a:t>Determining Eligibility </a:t>
            </a: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Types of Financial Aid: Gift Aid</a:t>
            </a:r>
            <a:r>
              <a:rPr lang="en-US" sz="1800" b="0" i="0" dirty="0">
                <a:solidFill>
                  <a:srgbClr val="000000"/>
                </a:solidFill>
                <a:effectLst/>
                <a:latin typeface="Arial" panose="020B0604020202020204" pitchFamily="34" charset="0"/>
              </a:rPr>
              <a:t>​</a:t>
            </a:r>
            <a:endParaRPr lang="en-US" sz="16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Types of Financial Aid: Self-Help</a:t>
            </a:r>
            <a:r>
              <a:rPr lang="en-US" sz="1800" b="0" i="0" dirty="0">
                <a:solidFill>
                  <a:srgbClr val="000000"/>
                </a:solidFill>
                <a:effectLst/>
                <a:latin typeface="Arial" panose="020B0604020202020204" pitchFamily="34" charset="0"/>
              </a:rPr>
              <a:t>​</a:t>
            </a:r>
            <a:endParaRPr lang="en-US" sz="16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Employment Opportunities</a:t>
            </a:r>
          </a:p>
          <a:p>
            <a:pPr algn="l" rtl="0" fontAlgn="base">
              <a:buFont typeface="Arial" panose="020B0604020202020204" pitchFamily="34" charset="0"/>
              <a:buChar char="•"/>
            </a:pPr>
            <a:r>
              <a:rPr lang="en-US" sz="1800" dirty="0">
                <a:solidFill>
                  <a:srgbClr val="000000"/>
                </a:solidFill>
                <a:latin typeface="Arial" panose="020B0604020202020204" pitchFamily="34" charset="0"/>
              </a:rPr>
              <a:t>Maintaining Financial Aid Eligibility</a:t>
            </a:r>
          </a:p>
          <a:p>
            <a:pPr algn="l" rtl="0" fontAlgn="base">
              <a:buFont typeface="Arial" panose="020B0604020202020204" pitchFamily="34" charset="0"/>
              <a:buChar char="•"/>
            </a:pPr>
            <a:r>
              <a:rPr lang="en-US" sz="1800" dirty="0">
                <a:solidFill>
                  <a:srgbClr val="000000"/>
                </a:solidFill>
                <a:latin typeface="Arial" panose="020B0604020202020204" pitchFamily="34" charset="0"/>
              </a:rPr>
              <a:t>Other Important Item</a:t>
            </a:r>
          </a:p>
          <a:p>
            <a:pPr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Contact Information</a:t>
            </a:r>
            <a:endParaRPr lang="en-US" sz="1600" b="0" i="0" dirty="0">
              <a:solidFill>
                <a:srgbClr val="000000"/>
              </a:solidFill>
              <a:effectLst/>
              <a:latin typeface="Arial" panose="020B0604020202020204" pitchFamily="34" charset="0"/>
            </a:endParaRPr>
          </a:p>
          <a:p>
            <a:pPr>
              <a:lnSpc>
                <a:spcPct val="150000"/>
              </a:lnSpc>
            </a:pPr>
            <a:endParaRPr lang="en-US" sz="1800" dirty="0"/>
          </a:p>
          <a:p>
            <a:pPr marL="0" indent="0">
              <a:buNone/>
            </a:pPr>
            <a:endParaRPr lang="en-US" dirty="0"/>
          </a:p>
          <a:p>
            <a:pPr marL="0" indent="0">
              <a:buNone/>
            </a:pPr>
            <a:endParaRPr lang="en-US" dirty="0"/>
          </a:p>
          <a:p>
            <a:endParaRPr lang="en-US" dirty="0"/>
          </a:p>
        </p:txBody>
      </p:sp>
      <p:pic>
        <p:nvPicPr>
          <p:cNvPr id="3074" name="Picture 2" descr="Verbs for Learning Objectives - Bloom's Taxonomy">
            <a:extLst>
              <a:ext uri="{FF2B5EF4-FFF2-40B4-BE49-F238E27FC236}">
                <a16:creationId xmlns:a16="http://schemas.microsoft.com/office/drawing/2014/main" id="{9C835E83-D99E-B21C-AB3B-C2DC22A00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673" y="2665643"/>
            <a:ext cx="2546531" cy="224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50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29546-FE20-C8E1-74E4-1724223EEF18}"/>
            </a:ext>
          </a:extLst>
        </p:cNvPr>
        <p:cNvGrpSpPr/>
        <p:nvPr/>
      </p:nvGrpSpPr>
      <p:grpSpPr>
        <a:xfrm>
          <a:off x="0" y="0"/>
          <a:ext cx="0" cy="0"/>
          <a:chOff x="0" y="0"/>
          <a:chExt cx="0" cy="0"/>
        </a:xfrm>
      </p:grpSpPr>
      <p:sp>
        <p:nvSpPr>
          <p:cNvPr id="3074" name="Rectangle 4">
            <a:extLst>
              <a:ext uri="{FF2B5EF4-FFF2-40B4-BE49-F238E27FC236}">
                <a16:creationId xmlns:a16="http://schemas.microsoft.com/office/drawing/2014/main" id="{D7DEC51E-C070-EF23-C914-74E422381210}"/>
              </a:ext>
            </a:extLst>
          </p:cNvPr>
          <p:cNvSpPr>
            <a:spLocks noChangeArrowheads="1"/>
          </p:cNvSpPr>
          <p:nvPr/>
        </p:nvSpPr>
        <p:spPr bwMode="auto">
          <a:xfrm>
            <a:off x="441325" y="503238"/>
            <a:ext cx="11309350" cy="5851525"/>
          </a:xfrm>
          <a:prstGeom prst="rect">
            <a:avLst/>
          </a:pr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endParaRPr>
          </a:p>
        </p:txBody>
      </p:sp>
      <p:sp>
        <p:nvSpPr>
          <p:cNvPr id="3075" name="Title 1">
            <a:extLst>
              <a:ext uri="{FF2B5EF4-FFF2-40B4-BE49-F238E27FC236}">
                <a16:creationId xmlns:a16="http://schemas.microsoft.com/office/drawing/2014/main" id="{03095D83-154A-AED8-44C1-FDE6E965C053}"/>
              </a:ext>
            </a:extLst>
          </p:cNvPr>
          <p:cNvSpPr txBox="1">
            <a:spLocks noGrp="1" noChangeArrowheads="1"/>
          </p:cNvSpPr>
          <p:nvPr>
            <p:ph type="ctrTitle"/>
          </p:nvPr>
        </p:nvSpPr>
        <p:spPr>
          <a:xfrm>
            <a:off x="1093788" y="3149600"/>
            <a:ext cx="9144000" cy="1568450"/>
          </a:xfrm>
        </p:spPr>
        <p:txBody>
          <a:bodyPr anchorCtr="0">
            <a:normAutofit fontScale="90000"/>
          </a:bodyPr>
          <a:lstStyle/>
          <a:p>
            <a:pPr algn="l" eaLnBrk="1"/>
            <a:r>
              <a:rPr altLang="en-US">
                <a:solidFill>
                  <a:srgbClr val="FFFFFF"/>
                </a:solidFill>
                <a:latin typeface="Impact" panose="020B0806030902050204" pitchFamily="34" charset="0"/>
                <a:cs typeface="Arial" panose="020B0604020202020204" pitchFamily="34" charset="0"/>
              </a:rPr>
              <a:t>Family</a:t>
            </a:r>
            <a:br>
              <a:rPr altLang="en-US">
                <a:solidFill>
                  <a:srgbClr val="FFFFFF"/>
                </a:solidFill>
                <a:latin typeface="Impact" panose="020B0806030902050204" pitchFamily="34" charset="0"/>
                <a:cs typeface="Arial" panose="020B0604020202020204" pitchFamily="34" charset="0"/>
              </a:rPr>
            </a:br>
            <a:r>
              <a:rPr altLang="en-US">
                <a:solidFill>
                  <a:srgbClr val="FFFFFF"/>
                </a:solidFill>
                <a:latin typeface="Impact" panose="020B0806030902050204" pitchFamily="34" charset="0"/>
                <a:cs typeface="Arial" panose="020B0604020202020204" pitchFamily="34" charset="0"/>
              </a:rPr>
              <a:t>Orientation</a:t>
            </a:r>
            <a:br>
              <a:rPr altLang="en-US" sz="2800">
                <a:solidFill>
                  <a:srgbClr val="FFFFFF"/>
                </a:solidFill>
                <a:latin typeface="Arial" panose="020B0604020202020204" pitchFamily="34" charset="0"/>
                <a:cs typeface="Arial" panose="020B0604020202020204" pitchFamily="34" charset="0"/>
              </a:rPr>
            </a:br>
            <a:br>
              <a:rPr altLang="en-US" sz="2800">
                <a:solidFill>
                  <a:srgbClr val="FFFFFF"/>
                </a:solidFill>
                <a:latin typeface="Arial" panose="020B0604020202020204" pitchFamily="34" charset="0"/>
                <a:cs typeface="Arial" panose="020B0604020202020204" pitchFamily="34" charset="0"/>
              </a:rPr>
            </a:br>
            <a:r>
              <a:rPr altLang="en-US" sz="1800">
                <a:solidFill>
                  <a:srgbClr val="FFFFFF"/>
                </a:solidFill>
                <a:latin typeface="Arial" panose="020B0604020202020204" pitchFamily="34" charset="0"/>
                <a:cs typeface="Arial" panose="020B0604020202020204" pitchFamily="34" charset="0"/>
              </a:rPr>
              <a:t>July 23, 2025</a:t>
            </a:r>
          </a:p>
        </p:txBody>
      </p:sp>
      <p:sp>
        <p:nvSpPr>
          <p:cNvPr id="3076" name="Subtitle 2">
            <a:extLst>
              <a:ext uri="{FF2B5EF4-FFF2-40B4-BE49-F238E27FC236}">
                <a16:creationId xmlns:a16="http://schemas.microsoft.com/office/drawing/2014/main" id="{468EF99B-E288-8A54-5A35-AD387F4F1C5E}"/>
              </a:ext>
            </a:extLst>
          </p:cNvPr>
          <p:cNvSpPr txBox="1">
            <a:spLocks noGrp="1" noChangeArrowheads="1"/>
          </p:cNvSpPr>
          <p:nvPr>
            <p:ph type="subTitle" idx="1"/>
          </p:nvPr>
        </p:nvSpPr>
        <p:spPr>
          <a:xfrm>
            <a:off x="1016000" y="1708150"/>
            <a:ext cx="4649788" cy="595313"/>
          </a:xfrm>
        </p:spPr>
        <p:txBody>
          <a:bodyPr anchorCtr="0"/>
          <a:lstStyle/>
          <a:p>
            <a:pPr algn="l" eaLnBrk="1"/>
            <a:r>
              <a:rPr altLang="en-US" i="1">
                <a:solidFill>
                  <a:srgbClr val="FFFFFF"/>
                </a:solidFill>
                <a:latin typeface="Aptos" panose="020B0004020202020204" pitchFamily="34" charset="0"/>
              </a:rPr>
              <a:t>“Brass City, Golden Opportunity”</a:t>
            </a:r>
          </a:p>
        </p:txBody>
      </p:sp>
      <p:sp>
        <p:nvSpPr>
          <p:cNvPr id="3077" name="Title 1">
            <a:extLst>
              <a:ext uri="{FF2B5EF4-FFF2-40B4-BE49-F238E27FC236}">
                <a16:creationId xmlns:a16="http://schemas.microsoft.com/office/drawing/2014/main" id="{ADC7214A-BCA7-7F0B-781D-4A8C783F3893}"/>
              </a:ext>
            </a:extLst>
          </p:cNvPr>
          <p:cNvSpPr txBox="1">
            <a:spLocks noChangeArrowheads="1"/>
          </p:cNvSpPr>
          <p:nvPr/>
        </p:nvSpPr>
        <p:spPr bwMode="auto">
          <a:xfrm>
            <a:off x="1093788" y="4502150"/>
            <a:ext cx="91440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2000">
                <a:solidFill>
                  <a:srgbClr val="FFFFFF"/>
                </a:solidFill>
                <a:latin typeface="Arial" panose="020B0604020202020204" pitchFamily="34" charset="0"/>
                <a:cs typeface="Arial" panose="020B0604020202020204" pitchFamily="34" charset="0"/>
              </a:rPr>
              <a:t>Fumiko Hoeft MD PhD</a:t>
            </a:r>
          </a:p>
          <a:p>
            <a:pPr eaLnBrk="1" hangingPunct="1">
              <a:lnSpc>
                <a:spcPct val="90000"/>
              </a:lnSpc>
            </a:pPr>
            <a:r>
              <a:rPr lang="en-US" altLang="en-US" sz="2000">
                <a:solidFill>
                  <a:srgbClr val="FFFFFF"/>
                </a:solidFill>
                <a:latin typeface="Arial" panose="020B0604020202020204" pitchFamily="34" charset="0"/>
                <a:cs typeface="Arial" panose="020B0604020202020204" pitchFamily="34" charset="0"/>
              </a:rPr>
              <a:t>Campus Dean</a:t>
            </a:r>
          </a:p>
        </p:txBody>
      </p:sp>
      <p:pic>
        <p:nvPicPr>
          <p:cNvPr id="3078" name="Picture 3" descr="Text, logo&#10;&#10;Description automatically generated">
            <a:extLst>
              <a:ext uri="{FF2B5EF4-FFF2-40B4-BE49-F238E27FC236}">
                <a16:creationId xmlns:a16="http://schemas.microsoft.com/office/drawing/2014/main" id="{96625C7A-83BF-E605-F64A-1DC2DE318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3975" y="788988"/>
            <a:ext cx="23415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A building with a clock tower&#10;&#10;AI-generated content may be incorrect.">
            <a:extLst>
              <a:ext uri="{FF2B5EF4-FFF2-40B4-BE49-F238E27FC236}">
                <a16:creationId xmlns:a16="http://schemas.microsoft.com/office/drawing/2014/main" id="{0E68977F-5D68-AE2F-7F62-E4131CE2BB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1797050"/>
            <a:ext cx="5848350" cy="3908425"/>
          </a:xfrm>
          <a:prstGeom prst="rect">
            <a:avLst/>
          </a:prstGeom>
          <a:noFill/>
          <a:ln w="19046">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51441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tx2">
                    <a:lumMod val="50000"/>
                  </a:schemeClr>
                </a:solidFill>
              </a:rPr>
              <a:t>Applying for Financial Aid</a:t>
            </a:r>
          </a:p>
        </p:txBody>
      </p:sp>
      <p:pic>
        <p:nvPicPr>
          <p:cNvPr id="107" name="Picture 106" descr="A diagram of a student services&#10;&#10;Description automatically generated">
            <a:extLst>
              <a:ext uri="{FF2B5EF4-FFF2-40B4-BE49-F238E27FC236}">
                <a16:creationId xmlns:a16="http://schemas.microsoft.com/office/drawing/2014/main" id="{5D99E987-63F2-F5AF-0161-89486F6BC6BD}"/>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3" name="Content Placeholder 2">
            <a:extLst>
              <a:ext uri="{FF2B5EF4-FFF2-40B4-BE49-F238E27FC236}">
                <a16:creationId xmlns:a16="http://schemas.microsoft.com/office/drawing/2014/main" id="{832DEFD2-ADAA-290F-54B8-3EB19792F6D7}"/>
              </a:ext>
            </a:extLst>
          </p:cNvPr>
          <p:cNvSpPr>
            <a:spLocks noGrp="1"/>
          </p:cNvSpPr>
          <p:nvPr/>
        </p:nvSpPr>
        <p:spPr>
          <a:xfrm>
            <a:off x="933709" y="1801231"/>
            <a:ext cx="5003627" cy="478213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To get started with the FAFSA, v</a:t>
            </a:r>
            <a:r>
              <a:rPr lang="en-US" sz="2000" dirty="0">
                <a:latin typeface="Arial"/>
                <a:cs typeface="Arial"/>
              </a:rPr>
              <a:t>isit </a:t>
            </a:r>
            <a:r>
              <a:rPr lang="en-US" sz="2000" i="1" dirty="0">
                <a:latin typeface="Arial"/>
                <a:cs typeface="Arial"/>
              </a:rPr>
              <a:t>studentaid.gov</a:t>
            </a:r>
          </a:p>
          <a:p>
            <a:endParaRPr lang="en-US" sz="2000" b="1" i="1" dirty="0">
              <a:latin typeface="Arial"/>
              <a:cs typeface="Arial"/>
            </a:endParaRPr>
          </a:p>
          <a:p>
            <a:r>
              <a:rPr lang="en-US" sz="2000" dirty="0"/>
              <a:t>Undocumented students will complete the Institutional Aid Application online at  </a:t>
            </a:r>
            <a:r>
              <a:rPr lang="en-US" sz="2000" dirty="0">
                <a:hlinkClick r:id="rId4"/>
              </a:rPr>
              <a:t>https://financialaid.uconn.edu/undocumented_students/.  </a:t>
            </a:r>
            <a:endParaRPr lang="en-US" sz="2000" dirty="0">
              <a:latin typeface="Arial"/>
              <a:cs typeface="Arial"/>
            </a:endParaRPr>
          </a:p>
          <a:p>
            <a:pPr marL="0" indent="0">
              <a:buNone/>
            </a:pPr>
            <a:endParaRPr lang="en-US" sz="2000" dirty="0">
              <a:latin typeface="Arial"/>
              <a:cs typeface="Arial"/>
            </a:endParaRPr>
          </a:p>
          <a:p>
            <a:r>
              <a:rPr lang="en-US" sz="2000" dirty="0">
                <a:latin typeface="Arial"/>
                <a:cs typeface="Arial"/>
              </a:rPr>
              <a:t>Visit </a:t>
            </a:r>
            <a:r>
              <a:rPr lang="en-US" sz="2000" dirty="0">
                <a:latin typeface="Arial"/>
                <a:cs typeface="Arial"/>
                <a:hlinkClick r:id="rId5"/>
              </a:rPr>
              <a:t>financialaid.uconn.edu </a:t>
            </a:r>
            <a:r>
              <a:rPr lang="en-US" sz="2000" dirty="0">
                <a:latin typeface="Arial"/>
                <a:cs typeface="Arial"/>
              </a:rPr>
              <a:t>for important information, including application deadlines</a:t>
            </a:r>
          </a:p>
        </p:txBody>
      </p:sp>
      <p:pic>
        <p:nvPicPr>
          <p:cNvPr id="1026" name="Picture 2">
            <a:extLst>
              <a:ext uri="{FF2B5EF4-FFF2-40B4-BE49-F238E27FC236}">
                <a16:creationId xmlns:a16="http://schemas.microsoft.com/office/drawing/2014/main" id="{FEA8248C-7971-4FBA-D4F8-41F1C7C79F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8733" y="4113217"/>
            <a:ext cx="318135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FSA® Application | Federal Student Aid">
            <a:extLst>
              <a:ext uri="{FF2B5EF4-FFF2-40B4-BE49-F238E27FC236}">
                <a16:creationId xmlns:a16="http://schemas.microsoft.com/office/drawing/2014/main" id="{E892C14E-3D87-F53A-4BC7-4632B8B65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796" y="1777443"/>
            <a:ext cx="2943225"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669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2D705-A641-1BAB-9F36-23E637DDF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B2E3F-0C7A-6958-A7E3-D98D0C256304}"/>
              </a:ext>
            </a:extLst>
          </p:cNvPr>
          <p:cNvSpPr>
            <a:spLocks noGrp="1"/>
          </p:cNvSpPr>
          <p:nvPr>
            <p:ph type="title"/>
          </p:nvPr>
        </p:nvSpPr>
        <p:spPr/>
        <p:txBody>
          <a:bodyPr>
            <a:normAutofit/>
          </a:bodyPr>
          <a:lstStyle/>
          <a:p>
            <a:r>
              <a:rPr lang="en-US" sz="4800">
                <a:solidFill>
                  <a:schemeClr val="tx2">
                    <a:lumMod val="50000"/>
                  </a:schemeClr>
                </a:solidFill>
              </a:rPr>
              <a:t>Determining Eligibility</a:t>
            </a:r>
          </a:p>
        </p:txBody>
      </p:sp>
      <p:pic>
        <p:nvPicPr>
          <p:cNvPr id="107" name="Picture 106" descr="A diagram of a student services&#10;&#10;Description automatically generated">
            <a:extLst>
              <a:ext uri="{FF2B5EF4-FFF2-40B4-BE49-F238E27FC236}">
                <a16:creationId xmlns:a16="http://schemas.microsoft.com/office/drawing/2014/main" id="{2DE9DC13-2D7E-14E4-B78C-453B66E9DE32}"/>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3" name="Text Placeholder 7">
            <a:extLst>
              <a:ext uri="{FF2B5EF4-FFF2-40B4-BE49-F238E27FC236}">
                <a16:creationId xmlns:a16="http://schemas.microsoft.com/office/drawing/2014/main" id="{7C3E7AA1-A863-40F1-A544-728506C2E88F}"/>
              </a:ext>
            </a:extLst>
          </p:cNvPr>
          <p:cNvSpPr>
            <a:spLocks noGrp="1"/>
          </p:cNvSpPr>
          <p:nvPr/>
        </p:nvSpPr>
        <p:spPr>
          <a:xfrm>
            <a:off x="1446521" y="1478486"/>
            <a:ext cx="4040188" cy="481012"/>
          </a:xfrm>
          <a:prstGeom prst="rect">
            <a:avLst/>
          </a:prstGeom>
          <a:solidFill>
            <a:schemeClr val="accent4">
              <a:lumMod val="60000"/>
              <a:lumOff val="40000"/>
            </a:schemeClr>
          </a:solidFill>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000" b="1"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18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16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600" b="1" kern="1200">
                <a:solidFill>
                  <a:schemeClr val="tx1"/>
                </a:solidFill>
                <a:latin typeface="Arial"/>
                <a:ea typeface="+mn-ea"/>
                <a:cs typeface="Arial"/>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1800" dirty="0"/>
              <a:t>Federal Student Aid (FAFSA)</a:t>
            </a:r>
          </a:p>
        </p:txBody>
      </p:sp>
      <p:sp>
        <p:nvSpPr>
          <p:cNvPr id="4" name="Content Placeholder 3">
            <a:extLst>
              <a:ext uri="{FF2B5EF4-FFF2-40B4-BE49-F238E27FC236}">
                <a16:creationId xmlns:a16="http://schemas.microsoft.com/office/drawing/2014/main" id="{610881D1-79D2-E321-DC37-6843B4249F84}"/>
              </a:ext>
            </a:extLst>
          </p:cNvPr>
          <p:cNvSpPr>
            <a:spLocks noGrp="1"/>
          </p:cNvSpPr>
          <p:nvPr/>
        </p:nvSpPr>
        <p:spPr>
          <a:xfrm>
            <a:off x="1304568" y="2241598"/>
            <a:ext cx="4791432" cy="275580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dirty="0"/>
              <a:t>U.S. Citizen or eligible Non-Citizen</a:t>
            </a:r>
          </a:p>
          <a:p>
            <a:pPr marL="0" indent="0">
              <a:buNone/>
            </a:pPr>
            <a:endParaRPr lang="en-US" dirty="0"/>
          </a:p>
          <a:p>
            <a:r>
              <a:rPr lang="en-US" dirty="0"/>
              <a:t>Enrollment or acceptance in an eligible program of study</a:t>
            </a:r>
          </a:p>
        </p:txBody>
      </p:sp>
      <p:sp>
        <p:nvSpPr>
          <p:cNvPr id="5" name="Text Placeholder 4">
            <a:extLst>
              <a:ext uri="{FF2B5EF4-FFF2-40B4-BE49-F238E27FC236}">
                <a16:creationId xmlns:a16="http://schemas.microsoft.com/office/drawing/2014/main" id="{33E98DF7-EE1D-6943-3403-2E9F690A8207}"/>
              </a:ext>
            </a:extLst>
          </p:cNvPr>
          <p:cNvSpPr>
            <a:spLocks noGrp="1"/>
          </p:cNvSpPr>
          <p:nvPr/>
        </p:nvSpPr>
        <p:spPr>
          <a:xfrm>
            <a:off x="6082393" y="1471212"/>
            <a:ext cx="5105400" cy="481012"/>
          </a:xfrm>
          <a:prstGeom prst="rect">
            <a:avLst/>
          </a:prstGeom>
          <a:solidFill>
            <a:schemeClr val="accent4">
              <a:lumMod val="60000"/>
              <a:lumOff val="40000"/>
            </a:schemeClr>
          </a:solidFill>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000" b="1"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18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16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600" b="1" kern="1200">
                <a:solidFill>
                  <a:schemeClr val="tx1"/>
                </a:solidFill>
                <a:latin typeface="Arial"/>
                <a:ea typeface="+mn-ea"/>
                <a:cs typeface="Arial"/>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1800" dirty="0"/>
              <a:t>Institutional Aid for Undocumented Students</a:t>
            </a:r>
          </a:p>
        </p:txBody>
      </p:sp>
      <p:sp>
        <p:nvSpPr>
          <p:cNvPr id="6" name="Content Placeholder 5">
            <a:extLst>
              <a:ext uri="{FF2B5EF4-FFF2-40B4-BE49-F238E27FC236}">
                <a16:creationId xmlns:a16="http://schemas.microsoft.com/office/drawing/2014/main" id="{1BCA4277-A370-D76E-C985-A9A5E8128482}"/>
              </a:ext>
            </a:extLst>
          </p:cNvPr>
          <p:cNvSpPr>
            <a:spLocks noGrp="1"/>
          </p:cNvSpPr>
          <p:nvPr/>
        </p:nvSpPr>
        <p:spPr>
          <a:xfrm>
            <a:off x="6090296" y="2241598"/>
            <a:ext cx="4646611" cy="209301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dirty="0"/>
              <a:t>Accepted into a degree-granting program </a:t>
            </a:r>
          </a:p>
          <a:p>
            <a:endParaRPr lang="en-US" dirty="0"/>
          </a:p>
          <a:p>
            <a:r>
              <a:rPr lang="en-US" dirty="0"/>
              <a:t>Connecticut resident </a:t>
            </a:r>
          </a:p>
          <a:p>
            <a:endParaRPr lang="en-US" dirty="0"/>
          </a:p>
        </p:txBody>
      </p:sp>
      <p:sp>
        <p:nvSpPr>
          <p:cNvPr id="7" name="TextBox 8">
            <a:extLst>
              <a:ext uri="{FF2B5EF4-FFF2-40B4-BE49-F238E27FC236}">
                <a16:creationId xmlns:a16="http://schemas.microsoft.com/office/drawing/2014/main" id="{8A491CBE-DCAB-E1C1-477C-249B5DF551F6}"/>
              </a:ext>
            </a:extLst>
          </p:cNvPr>
          <p:cNvSpPr txBox="1"/>
          <p:nvPr/>
        </p:nvSpPr>
        <p:spPr>
          <a:xfrm>
            <a:off x="4228837" y="3964396"/>
            <a:ext cx="3709306" cy="369332"/>
          </a:xfrm>
          <a:prstGeom prst="rect">
            <a:avLst/>
          </a:prstGeom>
          <a:solidFill>
            <a:schemeClr val="accent4">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ea typeface="Calibri"/>
                <a:cs typeface="Calibri"/>
              </a:rPr>
              <a:t>Common to both applications</a:t>
            </a:r>
            <a:endParaRPr lang="en-US" dirty="0">
              <a:latin typeface="Arial"/>
              <a:ea typeface="Calibri"/>
              <a:cs typeface="Calibri"/>
            </a:endParaRPr>
          </a:p>
        </p:txBody>
      </p:sp>
      <p:sp>
        <p:nvSpPr>
          <p:cNvPr id="8" name="Content Placeholder 5">
            <a:extLst>
              <a:ext uri="{FF2B5EF4-FFF2-40B4-BE49-F238E27FC236}">
                <a16:creationId xmlns:a16="http://schemas.microsoft.com/office/drawing/2014/main" id="{8DC8FA05-C0DE-4BF4-46C0-5D59B7C6E1E9}"/>
              </a:ext>
            </a:extLst>
          </p:cNvPr>
          <p:cNvSpPr txBox="1">
            <a:spLocks/>
          </p:cNvSpPr>
          <p:nvPr/>
        </p:nvSpPr>
        <p:spPr>
          <a:xfrm>
            <a:off x="3808672" y="4559150"/>
            <a:ext cx="4563245" cy="1643211"/>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Arial"/>
                <a:cs typeface="Arial"/>
              </a:rPr>
              <a:t>Submit by UConn’s on-time deadline of February 15</a:t>
            </a:r>
            <a:r>
              <a:rPr lang="en-US" baseline="30000" dirty="0">
                <a:latin typeface="Arial"/>
                <a:cs typeface="Arial"/>
              </a:rPr>
              <a:t>th</a:t>
            </a:r>
            <a:endParaRPr lang="en-US" dirty="0">
              <a:latin typeface="Arial"/>
              <a:cs typeface="Arial"/>
            </a:endParaRPr>
          </a:p>
          <a:p>
            <a:endParaRPr lang="en-US" dirty="0">
              <a:latin typeface="Arial"/>
              <a:cs typeface="Arial"/>
            </a:endParaRPr>
          </a:p>
          <a:p>
            <a:r>
              <a:rPr lang="en-US" dirty="0">
                <a:latin typeface="Arial"/>
                <a:cs typeface="Arial"/>
              </a:rPr>
              <a:t>Enrolled full-time (12+ credits) </a:t>
            </a:r>
          </a:p>
          <a:p>
            <a:endParaRPr lang="en-US" dirty="0">
              <a:latin typeface="Arial"/>
              <a:cs typeface="Arial"/>
            </a:endParaRPr>
          </a:p>
          <a:p>
            <a:r>
              <a:rPr lang="en-US" dirty="0">
                <a:latin typeface="Arial"/>
                <a:cs typeface="Arial"/>
              </a:rPr>
              <a:t>Satisfactory Academic Progress (SAP) compliance</a:t>
            </a:r>
          </a:p>
          <a:p>
            <a:endParaRPr lang="en-US" sz="1400" dirty="0"/>
          </a:p>
          <a:p>
            <a:endParaRPr lang="en-US" dirty="0"/>
          </a:p>
          <a:p>
            <a:endParaRPr lang="en-US" dirty="0"/>
          </a:p>
        </p:txBody>
      </p:sp>
    </p:spTree>
    <p:extLst>
      <p:ext uri="{BB962C8B-B14F-4D97-AF65-F5344CB8AC3E}">
        <p14:creationId xmlns:p14="http://schemas.microsoft.com/office/powerpoint/2010/main" val="2712874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a:solidFill>
                  <a:schemeClr val="tx2">
                    <a:lumMod val="50000"/>
                  </a:schemeClr>
                </a:solidFill>
              </a:rPr>
              <a:t>Types of Financial Aid:  Gift Aid</a:t>
            </a:r>
          </a:p>
        </p:txBody>
      </p:sp>
      <p:pic>
        <p:nvPicPr>
          <p:cNvPr id="107" name="Picture 106" descr="A diagram of a student services&#10;&#10;Description automatically generated">
            <a:extLst>
              <a:ext uri="{FF2B5EF4-FFF2-40B4-BE49-F238E27FC236}">
                <a16:creationId xmlns:a16="http://schemas.microsoft.com/office/drawing/2014/main" id="{5D99E987-63F2-F5AF-0161-89486F6BC6BD}"/>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4" name="Text Placeholder 4">
            <a:extLst>
              <a:ext uri="{FF2B5EF4-FFF2-40B4-BE49-F238E27FC236}">
                <a16:creationId xmlns:a16="http://schemas.microsoft.com/office/drawing/2014/main" id="{328051C3-AD72-7751-989A-54FD6CECD9F7}"/>
              </a:ext>
            </a:extLst>
          </p:cNvPr>
          <p:cNvSpPr>
            <a:spLocks noGrp="1"/>
          </p:cNvSpPr>
          <p:nvPr/>
        </p:nvSpPr>
        <p:spPr>
          <a:xfrm>
            <a:off x="6552499" y="1801231"/>
            <a:ext cx="4041775" cy="48101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000" b="1"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18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16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600" b="1" kern="1200">
                <a:solidFill>
                  <a:schemeClr val="tx1"/>
                </a:solidFill>
                <a:latin typeface="Arial"/>
                <a:ea typeface="+mn-ea"/>
                <a:cs typeface="Arial"/>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a:t>Scholarships</a:t>
            </a:r>
          </a:p>
        </p:txBody>
      </p:sp>
      <p:sp>
        <p:nvSpPr>
          <p:cNvPr id="5" name="Content Placeholder 5">
            <a:extLst>
              <a:ext uri="{FF2B5EF4-FFF2-40B4-BE49-F238E27FC236}">
                <a16:creationId xmlns:a16="http://schemas.microsoft.com/office/drawing/2014/main" id="{BE7F0DE8-6292-6ADB-9352-E13046E36B0E}"/>
              </a:ext>
            </a:extLst>
          </p:cNvPr>
          <p:cNvSpPr>
            <a:spLocks noGrp="1"/>
          </p:cNvSpPr>
          <p:nvPr/>
        </p:nvSpPr>
        <p:spPr>
          <a:xfrm>
            <a:off x="6552498" y="2500755"/>
            <a:ext cx="4484097" cy="36767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sz="2000"/>
              <a:t>Roberta B. Willis Need-Merit Scholarship (CT Residents) </a:t>
            </a:r>
          </a:p>
          <a:p>
            <a:endParaRPr lang="en-US" sz="2000"/>
          </a:p>
          <a:p>
            <a:r>
              <a:rPr lang="en-US" sz="2000"/>
              <a:t>UConn Merit Scholarship</a:t>
            </a:r>
          </a:p>
          <a:p>
            <a:endParaRPr lang="en-US" sz="2000"/>
          </a:p>
          <a:p>
            <a:r>
              <a:rPr lang="en-US" sz="2000"/>
              <a:t>UConn Departmental Scholarship(s) </a:t>
            </a:r>
          </a:p>
          <a:p>
            <a:endParaRPr lang="en-US" sz="2000"/>
          </a:p>
          <a:p>
            <a:r>
              <a:rPr lang="en-US" sz="2000"/>
              <a:t>Private/Third Party</a:t>
            </a:r>
          </a:p>
        </p:txBody>
      </p:sp>
      <p:sp>
        <p:nvSpPr>
          <p:cNvPr id="6" name="Content Placeholder 3">
            <a:extLst>
              <a:ext uri="{FF2B5EF4-FFF2-40B4-BE49-F238E27FC236}">
                <a16:creationId xmlns:a16="http://schemas.microsoft.com/office/drawing/2014/main" id="{68967F65-26C6-DDB8-2EBB-6E7991760E19}"/>
              </a:ext>
            </a:extLst>
          </p:cNvPr>
          <p:cNvSpPr>
            <a:spLocks noGrp="1"/>
          </p:cNvSpPr>
          <p:nvPr/>
        </p:nvSpPr>
        <p:spPr>
          <a:xfrm>
            <a:off x="1407133" y="2500755"/>
            <a:ext cx="4232369" cy="367676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sz="2000" dirty="0"/>
              <a:t>Federal Pell Grant</a:t>
            </a:r>
          </a:p>
          <a:p>
            <a:pPr marL="0" indent="0">
              <a:buNone/>
            </a:pPr>
            <a:endParaRPr lang="en-US" sz="2000" dirty="0"/>
          </a:p>
          <a:p>
            <a:r>
              <a:rPr lang="en-US" sz="2000" dirty="0"/>
              <a:t>Federal Supplemental Educational Opportunity Grant (SEOG)</a:t>
            </a:r>
          </a:p>
          <a:p>
            <a:pPr marL="0" indent="0">
              <a:buNone/>
            </a:pPr>
            <a:endParaRPr lang="en-US" sz="2000" dirty="0"/>
          </a:p>
          <a:p>
            <a:r>
              <a:rPr lang="en-US" sz="2000" dirty="0"/>
              <a:t>Roberta B. Willis Need-Based Grant (CT Residents) </a:t>
            </a:r>
          </a:p>
          <a:p>
            <a:pPr marL="0" indent="0">
              <a:buNone/>
            </a:pPr>
            <a:endParaRPr lang="en-US" sz="2000" dirty="0"/>
          </a:p>
          <a:p>
            <a:r>
              <a:rPr lang="en-US" sz="2000" dirty="0"/>
              <a:t>University Grant</a:t>
            </a:r>
          </a:p>
          <a:p>
            <a:endParaRPr lang="en-US" dirty="0"/>
          </a:p>
        </p:txBody>
      </p:sp>
      <p:sp>
        <p:nvSpPr>
          <p:cNvPr id="7" name="Text Placeholder 2">
            <a:extLst>
              <a:ext uri="{FF2B5EF4-FFF2-40B4-BE49-F238E27FC236}">
                <a16:creationId xmlns:a16="http://schemas.microsoft.com/office/drawing/2014/main" id="{1148DD8B-2155-3742-D064-05087F173ABC}"/>
              </a:ext>
            </a:extLst>
          </p:cNvPr>
          <p:cNvSpPr>
            <a:spLocks noGrp="1"/>
          </p:cNvSpPr>
          <p:nvPr/>
        </p:nvSpPr>
        <p:spPr>
          <a:xfrm>
            <a:off x="1407133" y="1801231"/>
            <a:ext cx="4040188" cy="48101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000" b="1"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18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16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600" b="1" kern="1200">
                <a:solidFill>
                  <a:schemeClr val="tx1"/>
                </a:solidFill>
                <a:latin typeface="Arial"/>
                <a:ea typeface="+mn-ea"/>
                <a:cs typeface="Arial"/>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a:t>Grants</a:t>
            </a:r>
          </a:p>
        </p:txBody>
      </p:sp>
    </p:spTree>
    <p:extLst>
      <p:ext uri="{BB962C8B-B14F-4D97-AF65-F5344CB8AC3E}">
        <p14:creationId xmlns:p14="http://schemas.microsoft.com/office/powerpoint/2010/main" val="1510521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F1DD7-1F15-B6A3-64C4-2D6A523D5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C2159-B6E1-0F2A-80F1-ABF00CA6E308}"/>
              </a:ext>
            </a:extLst>
          </p:cNvPr>
          <p:cNvSpPr>
            <a:spLocks noGrp="1"/>
          </p:cNvSpPr>
          <p:nvPr>
            <p:ph type="title"/>
          </p:nvPr>
        </p:nvSpPr>
        <p:spPr/>
        <p:txBody>
          <a:bodyPr>
            <a:normAutofit/>
          </a:bodyPr>
          <a:lstStyle/>
          <a:p>
            <a:r>
              <a:rPr lang="en-US" sz="4800">
                <a:solidFill>
                  <a:schemeClr val="tx2">
                    <a:lumMod val="50000"/>
                  </a:schemeClr>
                </a:solidFill>
              </a:rPr>
              <a:t>Types of Financial Aid: Self-Help</a:t>
            </a:r>
          </a:p>
        </p:txBody>
      </p:sp>
      <p:pic>
        <p:nvPicPr>
          <p:cNvPr id="107" name="Picture 106" descr="A diagram of a student services&#10;&#10;Description automatically generated">
            <a:extLst>
              <a:ext uri="{FF2B5EF4-FFF2-40B4-BE49-F238E27FC236}">
                <a16:creationId xmlns:a16="http://schemas.microsoft.com/office/drawing/2014/main" id="{F8D183F7-149C-3812-8639-8BFCA3A9D2DA}"/>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pic>
        <p:nvPicPr>
          <p:cNvPr id="1026" name="Picture 2">
            <a:extLst>
              <a:ext uri="{FF2B5EF4-FFF2-40B4-BE49-F238E27FC236}">
                <a16:creationId xmlns:a16="http://schemas.microsoft.com/office/drawing/2014/main" id="{ACE6A27C-112A-4D00-C14D-74199F183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62" y="1850287"/>
            <a:ext cx="4467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6ED1DF53-819A-A56C-BF0B-D979AB70ACA2}"/>
              </a:ext>
            </a:extLst>
          </p:cNvPr>
          <p:cNvSpPr>
            <a:spLocks noGrp="1"/>
          </p:cNvSpPr>
          <p:nvPr/>
        </p:nvSpPr>
        <p:spPr>
          <a:xfrm>
            <a:off x="6447760" y="1670900"/>
            <a:ext cx="4467225" cy="4474719"/>
          </a:xfrm>
          <a:prstGeom prst="rect">
            <a:avLst/>
          </a:prstGeom>
        </p:spPr>
        <p:txBody>
          <a:bodyPr vert="horz" lIns="91440" tIns="45720" rIns="91440" bIns="45720" rtlCol="0">
            <a:normAutofit fontScale="85000" lnSpcReduction="20000"/>
          </a:bodyPr>
          <a:lstStyle>
            <a:lvl1pPr marL="0" indent="0" algn="l" defTabSz="457200" rtl="0" eaLnBrk="1" latinLnBrk="0" hangingPunct="1">
              <a:spcBef>
                <a:spcPct val="20000"/>
              </a:spcBef>
              <a:buFont typeface="Arial"/>
              <a:buNone/>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600" b="1" dirty="0"/>
              <a:t>Federal Student Loans</a:t>
            </a:r>
          </a:p>
          <a:p>
            <a:pPr marL="457200" indent="-457200">
              <a:buFont typeface="Arial" panose="020B0604020202020204" pitchFamily="34" charset="0"/>
              <a:buChar char="•"/>
            </a:pPr>
            <a:r>
              <a:rPr lang="en-US" sz="2100" dirty="0"/>
              <a:t>Federal Direct Subsidized (student is borrower) </a:t>
            </a:r>
          </a:p>
          <a:p>
            <a:endParaRPr lang="en-US" sz="2100" dirty="0"/>
          </a:p>
          <a:p>
            <a:pPr marL="457200" indent="-457200">
              <a:buFont typeface="Arial" panose="020B0604020202020204" pitchFamily="34" charset="0"/>
              <a:buChar char="•"/>
            </a:pPr>
            <a:r>
              <a:rPr lang="en-US" sz="2100" dirty="0"/>
              <a:t>Federal Direct Unsubsidized (student is borrower) </a:t>
            </a:r>
          </a:p>
          <a:p>
            <a:endParaRPr lang="en-US" sz="2100" dirty="0"/>
          </a:p>
          <a:p>
            <a:pPr marL="457200" indent="-457200">
              <a:buFont typeface="Arial" panose="020B0604020202020204" pitchFamily="34" charset="0"/>
              <a:buChar char="•"/>
            </a:pPr>
            <a:r>
              <a:rPr lang="en-US" sz="2100" dirty="0"/>
              <a:t>2025-2026 interest rate, 6.39% fixed;  will change every July 1</a:t>
            </a:r>
            <a:r>
              <a:rPr lang="en-US" sz="2100" baseline="30000" dirty="0"/>
              <a:t>st</a:t>
            </a:r>
          </a:p>
          <a:p>
            <a:endParaRPr lang="en-US" sz="2100" baseline="30000" dirty="0"/>
          </a:p>
          <a:p>
            <a:pPr marL="457200" indent="-457200">
              <a:buFont typeface="Arial" panose="020B0604020202020204" pitchFamily="34" charset="0"/>
              <a:buChar char="•"/>
            </a:pPr>
            <a:r>
              <a:rPr lang="en-US" sz="2100" dirty="0"/>
              <a:t>Student completes Entrance Counseling and Master Promissory Note via studentaid.gov</a:t>
            </a:r>
          </a:p>
          <a:p>
            <a:pPr marL="457200" indent="-457200">
              <a:buFont typeface="Arial" panose="020B0604020202020204" pitchFamily="34" charset="0"/>
              <a:buChar char="•"/>
            </a:pPr>
            <a:endParaRPr lang="en-US" sz="2100" dirty="0"/>
          </a:p>
          <a:p>
            <a:pPr marL="457200" indent="-457200">
              <a:buFont typeface="Arial" panose="020B0604020202020204" pitchFamily="34" charset="0"/>
              <a:buChar char="•"/>
            </a:pPr>
            <a:r>
              <a:rPr lang="en-US" sz="2100" dirty="0"/>
              <a:t>Repayment: Six months after graduation, separate from UConn or fall below half-time status. </a:t>
            </a:r>
          </a:p>
        </p:txBody>
      </p:sp>
    </p:spTree>
    <p:extLst>
      <p:ext uri="{BB962C8B-B14F-4D97-AF65-F5344CB8AC3E}">
        <p14:creationId xmlns:p14="http://schemas.microsoft.com/office/powerpoint/2010/main" val="3715071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2D705-A641-1BAB-9F36-23E637DDF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B2E3F-0C7A-6958-A7E3-D98D0C256304}"/>
              </a:ext>
            </a:extLst>
          </p:cNvPr>
          <p:cNvSpPr>
            <a:spLocks noGrp="1"/>
          </p:cNvSpPr>
          <p:nvPr>
            <p:ph type="title"/>
          </p:nvPr>
        </p:nvSpPr>
        <p:spPr/>
        <p:txBody>
          <a:bodyPr>
            <a:normAutofit/>
          </a:bodyPr>
          <a:lstStyle/>
          <a:p>
            <a:r>
              <a:rPr lang="en-US" sz="4800">
                <a:solidFill>
                  <a:schemeClr val="tx2">
                    <a:lumMod val="50000"/>
                  </a:schemeClr>
                </a:solidFill>
              </a:rPr>
              <a:t>Types of Financial Aid: Self-Help</a:t>
            </a:r>
          </a:p>
        </p:txBody>
      </p:sp>
      <p:pic>
        <p:nvPicPr>
          <p:cNvPr id="107" name="Picture 106" descr="A diagram of a student services&#10;&#10;Description automatically generated">
            <a:extLst>
              <a:ext uri="{FF2B5EF4-FFF2-40B4-BE49-F238E27FC236}">
                <a16:creationId xmlns:a16="http://schemas.microsoft.com/office/drawing/2014/main" id="{2DE9DC13-2D7E-14E4-B78C-453B66E9DE32}"/>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9" name="Content Placeholder 3">
            <a:extLst>
              <a:ext uri="{FF2B5EF4-FFF2-40B4-BE49-F238E27FC236}">
                <a16:creationId xmlns:a16="http://schemas.microsoft.com/office/drawing/2014/main" id="{10F6C2D1-7755-455F-996F-D640B1B82E2A}"/>
              </a:ext>
            </a:extLst>
          </p:cNvPr>
          <p:cNvSpPr>
            <a:spLocks noGrp="1"/>
          </p:cNvSpPr>
          <p:nvPr/>
        </p:nvSpPr>
        <p:spPr>
          <a:xfrm>
            <a:off x="6447760" y="1670900"/>
            <a:ext cx="4467225" cy="4474719"/>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 typeface="Arial"/>
              <a:buNone/>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600" b="1" dirty="0"/>
              <a:t>Other Loan Options</a:t>
            </a:r>
          </a:p>
          <a:p>
            <a:endParaRPr lang="en-US" sz="2100" dirty="0"/>
          </a:p>
          <a:p>
            <a:pPr marL="457200" indent="-457200">
              <a:buFont typeface="Arial" panose="020B0604020202020204" pitchFamily="34" charset="0"/>
              <a:buChar char="•"/>
            </a:pPr>
            <a:r>
              <a:rPr lang="en-US" sz="2100" dirty="0"/>
              <a:t>Federal Direct Parent PLUS Loan (parent is borrower), 2025-2026 interest rate 8.94% fixed.  Option to repay after Spring disbursement</a:t>
            </a:r>
          </a:p>
          <a:p>
            <a:endParaRPr lang="en-US" sz="2100" dirty="0"/>
          </a:p>
          <a:p>
            <a:pPr marL="457200" indent="-457200">
              <a:buFont typeface="Arial" panose="020B0604020202020204" pitchFamily="34" charset="0"/>
              <a:buChar char="•"/>
            </a:pPr>
            <a:r>
              <a:rPr lang="en-US" sz="2100" dirty="0"/>
              <a:t>Private/Alternative Loan – Review interest rate and repayment terms</a:t>
            </a:r>
          </a:p>
          <a:p>
            <a:pPr marL="457200" indent="-457200">
              <a:buFont typeface="Arial" panose="020B0604020202020204" pitchFamily="34" charset="0"/>
              <a:buChar char="•"/>
            </a:pPr>
            <a:endParaRPr lang="en-US" sz="2100" dirty="0"/>
          </a:p>
          <a:p>
            <a:pPr marL="457200" indent="-457200">
              <a:buFont typeface="Arial" panose="020B0604020202020204" pitchFamily="34" charset="0"/>
              <a:buChar char="•"/>
            </a:pPr>
            <a:r>
              <a:rPr lang="en-US" sz="2100" dirty="0"/>
              <a:t>For additional financing options, visit  </a:t>
            </a:r>
            <a:r>
              <a:rPr lang="en-US" sz="2100" dirty="0">
                <a:hlinkClick r:id="rId4"/>
              </a:rPr>
              <a:t>https://financialaid.uconn.edu/financing-options/</a:t>
            </a:r>
            <a:r>
              <a:rPr lang="en-US" sz="2100" dirty="0"/>
              <a:t> </a:t>
            </a:r>
          </a:p>
        </p:txBody>
      </p:sp>
      <p:pic>
        <p:nvPicPr>
          <p:cNvPr id="3" name="Picture 2" descr="A group of people taking a selfie&#10;&#10;AI-generated content may be incorrect.">
            <a:extLst>
              <a:ext uri="{FF2B5EF4-FFF2-40B4-BE49-F238E27FC236}">
                <a16:creationId xmlns:a16="http://schemas.microsoft.com/office/drawing/2014/main" id="{799A1C2A-9818-9D38-AB29-E2A3D9A05256}"/>
              </a:ext>
            </a:extLst>
          </p:cNvPr>
          <p:cNvPicPr>
            <a:picLocks noChangeAspect="1"/>
          </p:cNvPicPr>
          <p:nvPr/>
        </p:nvPicPr>
        <p:blipFill>
          <a:blip r:embed="rId5"/>
          <a:stretch>
            <a:fillRect/>
          </a:stretch>
        </p:blipFill>
        <p:spPr>
          <a:xfrm>
            <a:off x="1628774" y="2056719"/>
            <a:ext cx="3722916" cy="3506562"/>
          </a:xfrm>
          <a:prstGeom prst="rect">
            <a:avLst/>
          </a:prstGeom>
        </p:spPr>
      </p:pic>
    </p:spTree>
    <p:extLst>
      <p:ext uri="{BB962C8B-B14F-4D97-AF65-F5344CB8AC3E}">
        <p14:creationId xmlns:p14="http://schemas.microsoft.com/office/powerpoint/2010/main" val="2998449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24377-B244-46BE-808F-68D270668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FC573-D3E2-DC5B-9794-38C7C955F683}"/>
              </a:ext>
            </a:extLst>
          </p:cNvPr>
          <p:cNvSpPr>
            <a:spLocks noGrp="1"/>
          </p:cNvSpPr>
          <p:nvPr>
            <p:ph type="title"/>
          </p:nvPr>
        </p:nvSpPr>
        <p:spPr/>
        <p:txBody>
          <a:bodyPr>
            <a:normAutofit/>
          </a:bodyPr>
          <a:lstStyle/>
          <a:p>
            <a:r>
              <a:rPr lang="en-US" sz="4800">
                <a:solidFill>
                  <a:schemeClr val="tx2">
                    <a:lumMod val="50000"/>
                  </a:schemeClr>
                </a:solidFill>
              </a:rPr>
              <a:t>Employment Opportunities</a:t>
            </a:r>
          </a:p>
        </p:txBody>
      </p:sp>
      <p:pic>
        <p:nvPicPr>
          <p:cNvPr id="107" name="Picture 106" descr="A diagram of a student services&#10;&#10;Description automatically generated">
            <a:extLst>
              <a:ext uri="{FF2B5EF4-FFF2-40B4-BE49-F238E27FC236}">
                <a16:creationId xmlns:a16="http://schemas.microsoft.com/office/drawing/2014/main" id="{12B81E29-08C9-70EC-B441-D608CDA413BE}"/>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4" name="Content Placeholder 3">
            <a:extLst>
              <a:ext uri="{FF2B5EF4-FFF2-40B4-BE49-F238E27FC236}">
                <a16:creationId xmlns:a16="http://schemas.microsoft.com/office/drawing/2014/main" id="{F4E2B742-A87E-4653-BE72-4F6E4C0F2B48}"/>
              </a:ext>
            </a:extLst>
          </p:cNvPr>
          <p:cNvSpPr>
            <a:spLocks noGrp="1"/>
          </p:cNvSpPr>
          <p:nvPr/>
        </p:nvSpPr>
        <p:spPr>
          <a:xfrm>
            <a:off x="3384425" y="1435814"/>
            <a:ext cx="5408428" cy="39837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en-US" sz="2000" dirty="0"/>
              <a:t>Federal Work-Study</a:t>
            </a:r>
          </a:p>
          <a:p>
            <a:pPr lvl="1">
              <a:lnSpc>
                <a:spcPct val="90000"/>
              </a:lnSpc>
              <a:buFont typeface="Courier New" panose="02070309020205020404" pitchFamily="49" charset="0"/>
              <a:buChar char="o"/>
            </a:pPr>
            <a:r>
              <a:rPr lang="en-US" sz="2000" dirty="0"/>
              <a:t>Employment opportunity funded through the Department of Education</a:t>
            </a:r>
          </a:p>
          <a:p>
            <a:pPr marL="457200" lvl="1" indent="0">
              <a:lnSpc>
                <a:spcPct val="90000"/>
              </a:lnSpc>
              <a:buNone/>
            </a:pPr>
            <a:endParaRPr lang="en-US" sz="2000" dirty="0"/>
          </a:p>
          <a:p>
            <a:pPr>
              <a:lnSpc>
                <a:spcPct val="90000"/>
              </a:lnSpc>
            </a:pPr>
            <a:r>
              <a:rPr lang="en-US" sz="2000" dirty="0"/>
              <a:t>Student Labor </a:t>
            </a:r>
          </a:p>
          <a:p>
            <a:pPr lvl="1">
              <a:lnSpc>
                <a:spcPct val="90000"/>
              </a:lnSpc>
              <a:buFont typeface="Courier New" panose="02070309020205020404" pitchFamily="49" charset="0"/>
              <a:buChar char="o"/>
            </a:pPr>
            <a:r>
              <a:rPr lang="en-US" sz="2000" dirty="0"/>
              <a:t>Employment funded through the department the student is applying with</a:t>
            </a:r>
          </a:p>
          <a:p>
            <a:pPr marL="457200" lvl="1" indent="0">
              <a:lnSpc>
                <a:spcPct val="90000"/>
              </a:lnSpc>
              <a:buNone/>
            </a:pPr>
            <a:endParaRPr lang="en-US" sz="1800" dirty="0"/>
          </a:p>
          <a:p>
            <a:pPr marL="457200" lvl="1" indent="0">
              <a:lnSpc>
                <a:spcPct val="90000"/>
              </a:lnSpc>
              <a:buNone/>
            </a:pPr>
            <a:r>
              <a:rPr lang="en-US" sz="2000" dirty="0"/>
              <a:t>Visit </a:t>
            </a:r>
            <a:r>
              <a:rPr lang="en-US" sz="2000" dirty="0">
                <a:hlinkClick r:id="rId4"/>
              </a:rPr>
              <a:t>https://studentjobs.uconn.edu/</a:t>
            </a:r>
            <a:r>
              <a:rPr lang="en-US" sz="2000" dirty="0"/>
              <a:t> for more information! </a:t>
            </a:r>
          </a:p>
        </p:txBody>
      </p:sp>
      <p:pic>
        <p:nvPicPr>
          <p:cNvPr id="3" name="Picture 2" descr="A screenshot of a computer&#10;&#10;AI-generated content may be incorrect.">
            <a:extLst>
              <a:ext uri="{FF2B5EF4-FFF2-40B4-BE49-F238E27FC236}">
                <a16:creationId xmlns:a16="http://schemas.microsoft.com/office/drawing/2014/main" id="{E3FC731C-936D-893D-F25B-336AA803FE49}"/>
              </a:ext>
            </a:extLst>
          </p:cNvPr>
          <p:cNvPicPr>
            <a:picLocks noChangeAspect="1"/>
          </p:cNvPicPr>
          <p:nvPr/>
        </p:nvPicPr>
        <p:blipFill>
          <a:blip r:embed="rId5"/>
          <a:stretch>
            <a:fillRect/>
          </a:stretch>
        </p:blipFill>
        <p:spPr>
          <a:xfrm>
            <a:off x="1449598" y="4783417"/>
            <a:ext cx="9283037" cy="1778384"/>
          </a:xfrm>
          <a:prstGeom prst="rect">
            <a:avLst/>
          </a:prstGeom>
        </p:spPr>
      </p:pic>
      <p:sp>
        <p:nvSpPr>
          <p:cNvPr id="7" name="Arrow: Down 6">
            <a:extLst>
              <a:ext uri="{FF2B5EF4-FFF2-40B4-BE49-F238E27FC236}">
                <a16:creationId xmlns:a16="http://schemas.microsoft.com/office/drawing/2014/main" id="{30F1FCBF-910D-B0A5-8E1D-48709F12D3E0}"/>
              </a:ext>
            </a:extLst>
          </p:cNvPr>
          <p:cNvSpPr/>
          <p:nvPr/>
        </p:nvSpPr>
        <p:spPr>
          <a:xfrm rot="-1860000">
            <a:off x="2166149" y="4776760"/>
            <a:ext cx="239704" cy="89676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451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35D29-D277-6D78-E561-7E97FDB05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C467A-C6E7-3DE2-EA85-643A2DABBC02}"/>
              </a:ext>
            </a:extLst>
          </p:cNvPr>
          <p:cNvSpPr>
            <a:spLocks noGrp="1"/>
          </p:cNvSpPr>
          <p:nvPr>
            <p:ph type="title"/>
          </p:nvPr>
        </p:nvSpPr>
        <p:spPr/>
        <p:txBody>
          <a:bodyPr>
            <a:normAutofit/>
          </a:bodyPr>
          <a:lstStyle/>
          <a:p>
            <a:r>
              <a:rPr lang="en-US" sz="4800" dirty="0"/>
              <a:t>Satisfactory Academic Progress (SAP)</a:t>
            </a:r>
            <a:endParaRPr lang="en-US" sz="4800" dirty="0">
              <a:solidFill>
                <a:schemeClr val="tx2">
                  <a:lumMod val="50000"/>
                </a:schemeClr>
              </a:solidFill>
            </a:endParaRPr>
          </a:p>
        </p:txBody>
      </p:sp>
      <p:pic>
        <p:nvPicPr>
          <p:cNvPr id="4" name="Picture 3" descr="A diagram of a student services&#10;&#10;Description automatically generated">
            <a:extLst>
              <a:ext uri="{FF2B5EF4-FFF2-40B4-BE49-F238E27FC236}">
                <a16:creationId xmlns:a16="http://schemas.microsoft.com/office/drawing/2014/main" id="{4C643829-001F-0820-D070-E0E83D59E282}"/>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7" name="Content Placeholder 2">
            <a:extLst>
              <a:ext uri="{FF2B5EF4-FFF2-40B4-BE49-F238E27FC236}">
                <a16:creationId xmlns:a16="http://schemas.microsoft.com/office/drawing/2014/main" id="{5E336F3D-4F61-0575-E04C-52BA8DE84119}"/>
              </a:ext>
            </a:extLst>
          </p:cNvPr>
          <p:cNvSpPr txBox="1">
            <a:spLocks/>
          </p:cNvSpPr>
          <p:nvPr/>
        </p:nvSpPr>
        <p:spPr>
          <a:xfrm>
            <a:off x="744263" y="1515139"/>
            <a:ext cx="5886893" cy="4983161"/>
          </a:xfrm>
          <a:prstGeom prst="rect">
            <a:avLst/>
          </a:prstGeom>
        </p:spPr>
        <p:txBody>
          <a:bodyPr vert="horz" lIns="91440" tIns="45720" rIns="91440" bIns="45720" rtlCol="0" anchor="t">
            <a:normAutofit/>
          </a:bodyPr>
          <a:lstStyle>
            <a:lvl1pPr marL="457189" indent="-457189"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1pPr>
            <a:lvl2pPr marL="990575" indent="-380990"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2pPr>
            <a:lvl3pPr marL="1523962"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6565" indent="-456565">
              <a:buFont typeface="Arial"/>
              <a:buNone/>
            </a:pPr>
            <a:r>
              <a:rPr lang="en-US" sz="3200" b="1" dirty="0">
                <a:solidFill>
                  <a:srgbClr val="1F497D"/>
                </a:solidFill>
              </a:rPr>
              <a:t>Terms and Conditions:</a:t>
            </a:r>
            <a:endParaRPr lang="en-US" dirty="0">
              <a:solidFill>
                <a:srgbClr val="1F497D"/>
              </a:solidFill>
            </a:endParaRPr>
          </a:p>
          <a:p>
            <a:pPr marL="456565" indent="-456565">
              <a:lnSpc>
                <a:spcPct val="110000"/>
              </a:lnSpc>
            </a:pPr>
            <a:endParaRPr lang="en-US" sz="2500" dirty="0">
              <a:solidFill>
                <a:schemeClr val="tx1"/>
              </a:solidFill>
              <a:latin typeface="Calibri"/>
              <a:ea typeface="Calibri"/>
              <a:cs typeface="Calibri"/>
            </a:endParaRPr>
          </a:p>
          <a:p>
            <a:pPr marL="456565" indent="-456565">
              <a:lnSpc>
                <a:spcPct val="110000"/>
              </a:lnSpc>
            </a:pPr>
            <a:r>
              <a:rPr lang="en-US" sz="2400" dirty="0">
                <a:solidFill>
                  <a:schemeClr val="tx1"/>
                </a:solidFill>
                <a:latin typeface="Calibri"/>
                <a:ea typeface="Calibri"/>
                <a:cs typeface="Calibri"/>
              </a:rPr>
              <a:t>Maintain a cumulative GPA of 2.0 </a:t>
            </a:r>
          </a:p>
          <a:p>
            <a:pPr marL="456565" indent="-456565">
              <a:lnSpc>
                <a:spcPct val="110000"/>
              </a:lnSpc>
            </a:pPr>
            <a:r>
              <a:rPr lang="en-US" sz="2400" dirty="0">
                <a:solidFill>
                  <a:schemeClr val="tx1"/>
                </a:solidFill>
                <a:latin typeface="Calibri"/>
                <a:ea typeface="Calibri"/>
                <a:cs typeface="Calibri"/>
              </a:rPr>
              <a:t>Pass 67% of the cumulative attempted credits</a:t>
            </a:r>
          </a:p>
          <a:p>
            <a:pPr marL="456565" indent="-456565">
              <a:lnSpc>
                <a:spcPct val="110000"/>
              </a:lnSpc>
            </a:pPr>
            <a:r>
              <a:rPr lang="en-US" sz="2400" dirty="0">
                <a:solidFill>
                  <a:schemeClr val="tx1"/>
                </a:solidFill>
                <a:latin typeface="Calibri"/>
                <a:ea typeface="Calibri"/>
                <a:cs typeface="Calibri"/>
              </a:rPr>
              <a:t>Evaluation takes place at the end of each Spring term</a:t>
            </a:r>
          </a:p>
          <a:p>
            <a:pPr marL="456565" indent="-456565">
              <a:lnSpc>
                <a:spcPct val="110000"/>
              </a:lnSpc>
            </a:pPr>
            <a:r>
              <a:rPr lang="en-US" sz="2400" dirty="0">
                <a:solidFill>
                  <a:schemeClr val="tx1"/>
                </a:solidFill>
                <a:latin typeface="Calibri"/>
                <a:ea typeface="Calibri"/>
                <a:cs typeface="Calibri"/>
              </a:rPr>
              <a:t>Complete a degree program in maximum timeframe</a:t>
            </a:r>
          </a:p>
          <a:p>
            <a:pPr marL="456565" indent="-456565">
              <a:lnSpc>
                <a:spcPct val="110000"/>
              </a:lnSpc>
            </a:pPr>
            <a:endParaRPr lang="en-US" sz="2500" dirty="0">
              <a:solidFill>
                <a:schemeClr val="tx1"/>
              </a:solidFill>
              <a:latin typeface="Calibri"/>
              <a:ea typeface="Calibri"/>
              <a:cs typeface="Calibri"/>
            </a:endParaRPr>
          </a:p>
          <a:p>
            <a:pPr marL="456565" indent="-456565">
              <a:lnSpc>
                <a:spcPct val="110000"/>
              </a:lnSpc>
            </a:pPr>
            <a:endParaRPr lang="en-US" sz="2500" dirty="0">
              <a:solidFill>
                <a:schemeClr val="tx1"/>
              </a:solidFill>
              <a:latin typeface="Calibri"/>
              <a:ea typeface="Calibri"/>
              <a:cs typeface="Calibri"/>
            </a:endParaRPr>
          </a:p>
        </p:txBody>
      </p:sp>
      <p:pic>
        <p:nvPicPr>
          <p:cNvPr id="3" name="Picture 2" descr="How to Grade Papers and Assignments When Homeschooling">
            <a:extLst>
              <a:ext uri="{FF2B5EF4-FFF2-40B4-BE49-F238E27FC236}">
                <a16:creationId xmlns:a16="http://schemas.microsoft.com/office/drawing/2014/main" id="{89501007-5E8E-F82A-8EE6-2997744040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5112" y="2594345"/>
            <a:ext cx="3589597" cy="239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359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35D29-D277-6D78-E561-7E97FDB05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C467A-C6E7-3DE2-EA85-643A2DABBC02}"/>
              </a:ext>
            </a:extLst>
          </p:cNvPr>
          <p:cNvSpPr>
            <a:spLocks noGrp="1"/>
          </p:cNvSpPr>
          <p:nvPr>
            <p:ph type="title"/>
          </p:nvPr>
        </p:nvSpPr>
        <p:spPr>
          <a:xfrm>
            <a:off x="609600" y="236002"/>
            <a:ext cx="10972800" cy="1143000"/>
          </a:xfrm>
        </p:spPr>
        <p:txBody>
          <a:bodyPr>
            <a:normAutofit/>
          </a:bodyPr>
          <a:lstStyle/>
          <a:p>
            <a:r>
              <a:rPr lang="en-US" sz="4800" dirty="0"/>
              <a:t>UConn’s Fixed Enrollment Date</a:t>
            </a:r>
            <a:endParaRPr lang="en-US" sz="4800" dirty="0">
              <a:solidFill>
                <a:schemeClr val="tx2">
                  <a:lumMod val="50000"/>
                </a:schemeClr>
              </a:solidFill>
            </a:endParaRPr>
          </a:p>
        </p:txBody>
      </p:sp>
      <p:pic>
        <p:nvPicPr>
          <p:cNvPr id="4" name="Picture 3" descr="A diagram of a student services&#10;&#10;Description automatically generated">
            <a:extLst>
              <a:ext uri="{FF2B5EF4-FFF2-40B4-BE49-F238E27FC236}">
                <a16:creationId xmlns:a16="http://schemas.microsoft.com/office/drawing/2014/main" id="{4C643829-001F-0820-D070-E0E83D59E282}"/>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7" name="Content Placeholder 2">
            <a:extLst>
              <a:ext uri="{FF2B5EF4-FFF2-40B4-BE49-F238E27FC236}">
                <a16:creationId xmlns:a16="http://schemas.microsoft.com/office/drawing/2014/main" id="{5E336F3D-4F61-0575-E04C-52BA8DE84119}"/>
              </a:ext>
            </a:extLst>
          </p:cNvPr>
          <p:cNvSpPr txBox="1">
            <a:spLocks/>
          </p:cNvSpPr>
          <p:nvPr/>
        </p:nvSpPr>
        <p:spPr>
          <a:xfrm>
            <a:off x="5773479" y="1515139"/>
            <a:ext cx="5886893" cy="4983161"/>
          </a:xfrm>
          <a:prstGeom prst="rect">
            <a:avLst/>
          </a:prstGeom>
        </p:spPr>
        <p:txBody>
          <a:bodyPr vert="horz" lIns="91440" tIns="45720" rIns="91440" bIns="45720" rtlCol="0" anchor="t">
            <a:normAutofit fontScale="85000" lnSpcReduction="20000"/>
          </a:bodyPr>
          <a:lstStyle>
            <a:lvl1pPr marL="457189" indent="-457189"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1pPr>
            <a:lvl2pPr marL="990575" indent="-380990"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2pPr>
            <a:lvl3pPr marL="1523962"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6565" indent="-456565">
              <a:buFont typeface="Arial"/>
              <a:buNone/>
            </a:pPr>
            <a:r>
              <a:rPr lang="en-US" sz="3200" b="1" i="1" dirty="0">
                <a:solidFill>
                  <a:srgbClr val="1F497D"/>
                </a:solidFill>
              </a:rPr>
              <a:t>Terms and Conditions:</a:t>
            </a:r>
            <a:endParaRPr lang="en-US" dirty="0">
              <a:solidFill>
                <a:srgbClr val="1F497D"/>
              </a:solidFill>
            </a:endParaRPr>
          </a:p>
          <a:p>
            <a:pPr>
              <a:lnSpc>
                <a:spcPct val="110000"/>
              </a:lnSpc>
            </a:pPr>
            <a:r>
              <a:rPr lang="en-US" sz="2500" i="1" dirty="0">
                <a:solidFill>
                  <a:schemeClr val="tx1"/>
                </a:solidFill>
                <a:latin typeface="Calibri"/>
                <a:ea typeface="Calibri"/>
                <a:cs typeface="Calibri"/>
              </a:rPr>
              <a:t>Financial aid offers are dependent on full-time status as of 10pm on the 10th day of classes</a:t>
            </a:r>
          </a:p>
          <a:p>
            <a:pPr>
              <a:lnSpc>
                <a:spcPct val="110000"/>
              </a:lnSpc>
            </a:pPr>
            <a:endParaRPr lang="en-US" sz="2500" i="1" dirty="0">
              <a:solidFill>
                <a:schemeClr val="tx1"/>
              </a:solidFill>
              <a:latin typeface="Calibri"/>
              <a:ea typeface="Calibri"/>
              <a:cs typeface="Calibri"/>
            </a:endParaRPr>
          </a:p>
          <a:p>
            <a:pPr>
              <a:lnSpc>
                <a:spcPct val="110000"/>
              </a:lnSpc>
            </a:pPr>
            <a:r>
              <a:rPr lang="en-US" sz="2500" i="1" dirty="0">
                <a:solidFill>
                  <a:schemeClr val="tx1"/>
                </a:solidFill>
                <a:latin typeface="Calibri"/>
                <a:ea typeface="Calibri"/>
                <a:cs typeface="Calibri"/>
              </a:rPr>
              <a:t>Student’s must maintain 12+ credits each semester to keep entire aid offer</a:t>
            </a:r>
          </a:p>
          <a:p>
            <a:pPr>
              <a:lnSpc>
                <a:spcPct val="110000"/>
              </a:lnSpc>
            </a:pPr>
            <a:endParaRPr lang="en-US" sz="2500" i="1" dirty="0">
              <a:solidFill>
                <a:schemeClr val="tx1"/>
              </a:solidFill>
              <a:latin typeface="Calibri"/>
              <a:ea typeface="Calibri"/>
              <a:cs typeface="Calibri"/>
            </a:endParaRPr>
          </a:p>
          <a:p>
            <a:pPr>
              <a:lnSpc>
                <a:spcPct val="110000"/>
              </a:lnSpc>
            </a:pPr>
            <a:r>
              <a:rPr lang="en-US" sz="2500" i="1" dirty="0">
                <a:solidFill>
                  <a:schemeClr val="tx1"/>
                </a:solidFill>
                <a:latin typeface="Calibri"/>
                <a:ea typeface="Calibri"/>
                <a:cs typeface="Calibri"/>
              </a:rPr>
              <a:t>Student who are less than 12 credits, will have their aid adjusted, including:</a:t>
            </a:r>
          </a:p>
          <a:p>
            <a:pPr lvl="1">
              <a:lnSpc>
                <a:spcPct val="110000"/>
              </a:lnSpc>
            </a:pPr>
            <a:r>
              <a:rPr lang="en-US" sz="2500" i="1" dirty="0">
                <a:solidFill>
                  <a:schemeClr val="tx1"/>
                </a:solidFill>
                <a:latin typeface="Calibri"/>
                <a:ea typeface="Calibri"/>
                <a:cs typeface="Calibri"/>
              </a:rPr>
              <a:t>University Grants</a:t>
            </a:r>
          </a:p>
          <a:p>
            <a:pPr lvl="1">
              <a:lnSpc>
                <a:spcPct val="110000"/>
              </a:lnSpc>
            </a:pPr>
            <a:r>
              <a:rPr lang="en-US" sz="2500" i="1" dirty="0">
                <a:solidFill>
                  <a:schemeClr val="tx1"/>
                </a:solidFill>
                <a:latin typeface="Calibri"/>
                <a:ea typeface="Calibri"/>
                <a:cs typeface="Calibri"/>
              </a:rPr>
              <a:t>Merit Scholarships</a:t>
            </a:r>
          </a:p>
          <a:p>
            <a:pPr lvl="1">
              <a:lnSpc>
                <a:spcPct val="110000"/>
              </a:lnSpc>
            </a:pPr>
            <a:r>
              <a:rPr lang="en-US" sz="2500" i="1" dirty="0">
                <a:solidFill>
                  <a:schemeClr val="tx1"/>
                </a:solidFill>
                <a:latin typeface="Calibri"/>
                <a:ea typeface="Calibri"/>
                <a:cs typeface="Calibri"/>
              </a:rPr>
              <a:t>Federal Work-Study</a:t>
            </a:r>
          </a:p>
          <a:p>
            <a:pPr lvl="1">
              <a:lnSpc>
                <a:spcPct val="110000"/>
              </a:lnSpc>
            </a:pPr>
            <a:r>
              <a:rPr lang="en-US" sz="2500" i="1" dirty="0">
                <a:solidFill>
                  <a:schemeClr val="tx1"/>
                </a:solidFill>
                <a:latin typeface="Calibri"/>
                <a:ea typeface="Calibri"/>
                <a:cs typeface="Calibri"/>
              </a:rPr>
              <a:t>Federal Pell Grants</a:t>
            </a:r>
          </a:p>
          <a:p>
            <a:pPr lvl="1">
              <a:lnSpc>
                <a:spcPct val="110000"/>
              </a:lnSpc>
            </a:pPr>
            <a:r>
              <a:rPr lang="en-US" sz="2500" i="1" dirty="0">
                <a:solidFill>
                  <a:schemeClr val="tx1"/>
                </a:solidFill>
                <a:latin typeface="Calibri"/>
                <a:ea typeface="Calibri"/>
                <a:cs typeface="Calibri"/>
              </a:rPr>
              <a:t>Federal Loans</a:t>
            </a:r>
          </a:p>
        </p:txBody>
      </p:sp>
      <p:pic>
        <p:nvPicPr>
          <p:cNvPr id="9" name="Picture 8" descr="A screenshot of a computer&#10;&#10;Description automatically generated with medium confidence">
            <a:extLst>
              <a:ext uri="{FF2B5EF4-FFF2-40B4-BE49-F238E27FC236}">
                <a16:creationId xmlns:a16="http://schemas.microsoft.com/office/drawing/2014/main" id="{6CCF1A88-7CA8-4170-F2DB-EC929EFD6F6F}"/>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r="46776"/>
          <a:stretch/>
        </p:blipFill>
        <p:spPr>
          <a:xfrm>
            <a:off x="341977" y="2400306"/>
            <a:ext cx="5300375" cy="2788383"/>
          </a:xfrm>
          <a:prstGeom prst="rect">
            <a:avLst/>
          </a:prstGeom>
          <a:noFill/>
        </p:spPr>
      </p:pic>
    </p:spTree>
    <p:extLst>
      <p:ext uri="{BB962C8B-B14F-4D97-AF65-F5344CB8AC3E}">
        <p14:creationId xmlns:p14="http://schemas.microsoft.com/office/powerpoint/2010/main" val="2120651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24377-B244-46BE-808F-68D270668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FC573-D3E2-DC5B-9794-38C7C955F683}"/>
              </a:ext>
            </a:extLst>
          </p:cNvPr>
          <p:cNvSpPr>
            <a:spLocks noGrp="1"/>
          </p:cNvSpPr>
          <p:nvPr>
            <p:ph type="title"/>
          </p:nvPr>
        </p:nvSpPr>
        <p:spPr/>
        <p:txBody>
          <a:bodyPr>
            <a:normAutofit/>
          </a:bodyPr>
          <a:lstStyle/>
          <a:p>
            <a:r>
              <a:rPr lang="en-US" sz="4800" dirty="0"/>
              <a:t>Verification</a:t>
            </a:r>
            <a:endParaRPr lang="en-US" sz="4800" dirty="0">
              <a:solidFill>
                <a:schemeClr val="bg1"/>
              </a:solidFill>
            </a:endParaRPr>
          </a:p>
        </p:txBody>
      </p:sp>
      <p:pic>
        <p:nvPicPr>
          <p:cNvPr id="107" name="Picture 106" descr="A diagram of a student services&#10;&#10;Description automatically generated">
            <a:extLst>
              <a:ext uri="{FF2B5EF4-FFF2-40B4-BE49-F238E27FC236}">
                <a16:creationId xmlns:a16="http://schemas.microsoft.com/office/drawing/2014/main" id="{12B81E29-08C9-70EC-B441-D608CDA413BE}"/>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3" name="Content Placeholder 3">
            <a:extLst>
              <a:ext uri="{FF2B5EF4-FFF2-40B4-BE49-F238E27FC236}">
                <a16:creationId xmlns:a16="http://schemas.microsoft.com/office/drawing/2014/main" id="{E94421FC-5BB5-4456-811F-A6132AACA060}"/>
              </a:ext>
            </a:extLst>
          </p:cNvPr>
          <p:cNvSpPr>
            <a:spLocks noGrp="1"/>
          </p:cNvSpPr>
          <p:nvPr/>
        </p:nvSpPr>
        <p:spPr>
          <a:xfrm>
            <a:off x="609600" y="1583549"/>
            <a:ext cx="5616385" cy="4503711"/>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sz="2000" dirty="0"/>
              <a:t>Additional information is requested by the Department of Education to process your FAFSA</a:t>
            </a:r>
          </a:p>
          <a:p>
            <a:pPr marL="0" indent="0">
              <a:buNone/>
            </a:pPr>
            <a:endParaRPr lang="en-US" sz="2000" dirty="0"/>
          </a:p>
          <a:p>
            <a:r>
              <a:rPr lang="en-US" sz="2000" dirty="0"/>
              <a:t>On the first page of your FAFSA Submission Summary from the FAFSA, you can see if you have been selected for Verification </a:t>
            </a:r>
          </a:p>
          <a:p>
            <a:endParaRPr lang="en-US" sz="2000" dirty="0"/>
          </a:p>
          <a:p>
            <a:r>
              <a:rPr lang="en-US" sz="2000" dirty="0"/>
              <a:t>Files will be verified through Inceptia, email will be received from </a:t>
            </a:r>
            <a:r>
              <a:rPr lang="en-US" sz="2000" dirty="0">
                <a:hlinkClick r:id="rId4"/>
              </a:rPr>
              <a:t>VGCS@inceptia.org</a:t>
            </a:r>
            <a:r>
              <a:rPr lang="en-US" sz="2000" dirty="0"/>
              <a:t> or a postcard to begin the process</a:t>
            </a:r>
          </a:p>
          <a:p>
            <a:pPr marL="0" indent="0">
              <a:buNone/>
            </a:pPr>
            <a:endParaRPr lang="en-US" sz="2000" dirty="0"/>
          </a:p>
          <a:p>
            <a:r>
              <a:rPr lang="en-US" sz="2000" dirty="0"/>
              <a:t>Verification must be completed before financial aid is finalized </a:t>
            </a:r>
          </a:p>
          <a:p>
            <a:pPr marL="0" indent="0">
              <a:buNone/>
            </a:pPr>
            <a:endParaRPr lang="en-US" dirty="0"/>
          </a:p>
          <a:p>
            <a:endParaRPr lang="en-US" dirty="0"/>
          </a:p>
        </p:txBody>
      </p:sp>
      <p:pic>
        <p:nvPicPr>
          <p:cNvPr id="5" name="Picture 4">
            <a:extLst>
              <a:ext uri="{FF2B5EF4-FFF2-40B4-BE49-F238E27FC236}">
                <a16:creationId xmlns:a16="http://schemas.microsoft.com/office/drawing/2014/main" id="{7809F767-8E5F-1121-C92B-12612D2680FF}"/>
              </a:ext>
            </a:extLst>
          </p:cNvPr>
          <p:cNvPicPr>
            <a:picLocks noChangeAspect="1"/>
          </p:cNvPicPr>
          <p:nvPr/>
        </p:nvPicPr>
        <p:blipFill>
          <a:blip r:embed="rId5"/>
          <a:stretch>
            <a:fillRect/>
          </a:stretch>
        </p:blipFill>
        <p:spPr>
          <a:xfrm>
            <a:off x="6929844" y="1583549"/>
            <a:ext cx="4220164" cy="4077269"/>
          </a:xfrm>
          <a:prstGeom prst="rect">
            <a:avLst/>
          </a:prstGeom>
        </p:spPr>
      </p:pic>
    </p:spTree>
    <p:extLst>
      <p:ext uri="{BB962C8B-B14F-4D97-AF65-F5344CB8AC3E}">
        <p14:creationId xmlns:p14="http://schemas.microsoft.com/office/powerpoint/2010/main" val="2095971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DDFA7-D99D-2406-78BE-CFC2309B5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09AD0-3C0C-DF66-0471-DA4B7F4D0064}"/>
              </a:ext>
            </a:extLst>
          </p:cNvPr>
          <p:cNvSpPr>
            <a:spLocks noGrp="1"/>
          </p:cNvSpPr>
          <p:nvPr>
            <p:ph type="title"/>
          </p:nvPr>
        </p:nvSpPr>
        <p:spPr/>
        <p:txBody>
          <a:bodyPr>
            <a:normAutofit/>
          </a:bodyPr>
          <a:lstStyle/>
          <a:p>
            <a:r>
              <a:rPr lang="en-US" sz="4800" dirty="0"/>
              <a:t>Special Circumstance</a:t>
            </a:r>
            <a:endParaRPr lang="en-US" sz="4800" dirty="0">
              <a:solidFill>
                <a:schemeClr val="tx2">
                  <a:lumMod val="50000"/>
                </a:schemeClr>
              </a:solidFill>
            </a:endParaRPr>
          </a:p>
        </p:txBody>
      </p:sp>
      <p:pic>
        <p:nvPicPr>
          <p:cNvPr id="4" name="Picture 3" descr="A diagram of a student services&#10;&#10;Description automatically generated">
            <a:extLst>
              <a:ext uri="{FF2B5EF4-FFF2-40B4-BE49-F238E27FC236}">
                <a16:creationId xmlns:a16="http://schemas.microsoft.com/office/drawing/2014/main" id="{5B2E90B0-D688-C50D-FEC1-972E2B381451}"/>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7" name="Content Placeholder 2">
            <a:extLst>
              <a:ext uri="{FF2B5EF4-FFF2-40B4-BE49-F238E27FC236}">
                <a16:creationId xmlns:a16="http://schemas.microsoft.com/office/drawing/2014/main" id="{5CD80AB9-6DFB-297C-B637-623825819C78}"/>
              </a:ext>
            </a:extLst>
          </p:cNvPr>
          <p:cNvSpPr txBox="1">
            <a:spLocks/>
          </p:cNvSpPr>
          <p:nvPr/>
        </p:nvSpPr>
        <p:spPr>
          <a:xfrm>
            <a:off x="1574299" y="1717028"/>
            <a:ext cx="9050734" cy="4345843"/>
          </a:xfrm>
          <a:prstGeom prst="rect">
            <a:avLst/>
          </a:prstGeom>
        </p:spPr>
        <p:txBody>
          <a:bodyPr vert="horz" lIns="91440" tIns="45720" rIns="91440" bIns="45720" rtlCol="0" anchor="t">
            <a:normAutofit fontScale="92500" lnSpcReduction="10000"/>
          </a:bodyPr>
          <a:lstStyle>
            <a:lvl1pPr marL="457189" indent="-457189"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1pPr>
            <a:lvl2pPr marL="990575" indent="-380990"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2pPr>
            <a:lvl3pPr marL="1523962"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6565" indent="-456565">
              <a:lnSpc>
                <a:spcPct val="110000"/>
              </a:lnSpc>
            </a:pPr>
            <a:r>
              <a:rPr lang="en-US" sz="2500" b="1" dirty="0">
                <a:solidFill>
                  <a:schemeClr val="tx1"/>
                </a:solidFill>
                <a:latin typeface="Calibri"/>
                <a:ea typeface="Calibri"/>
                <a:cs typeface="Calibri"/>
              </a:rPr>
              <a:t>Changes in employment status (2025)</a:t>
            </a:r>
          </a:p>
          <a:p>
            <a:pPr marL="456565" indent="-456565">
              <a:lnSpc>
                <a:spcPct val="110000"/>
              </a:lnSpc>
            </a:pPr>
            <a:endParaRPr lang="en-US" sz="2500" b="1" dirty="0">
              <a:solidFill>
                <a:schemeClr val="tx1"/>
              </a:solidFill>
              <a:latin typeface="Calibri"/>
              <a:ea typeface="Calibri"/>
              <a:cs typeface="Calibri"/>
            </a:endParaRPr>
          </a:p>
          <a:p>
            <a:pPr marL="456565" indent="-456565">
              <a:lnSpc>
                <a:spcPct val="110000"/>
              </a:lnSpc>
            </a:pPr>
            <a:r>
              <a:rPr lang="en-US" sz="2500" b="1" dirty="0">
                <a:solidFill>
                  <a:schemeClr val="tx1"/>
                </a:solidFill>
                <a:latin typeface="Calibri"/>
                <a:ea typeface="Calibri"/>
                <a:cs typeface="Calibri"/>
              </a:rPr>
              <a:t>Changes in family structure (e.g. death, divorce or legal separation)  </a:t>
            </a:r>
          </a:p>
          <a:p>
            <a:pPr marL="456565" indent="-456565">
              <a:lnSpc>
                <a:spcPct val="110000"/>
              </a:lnSpc>
            </a:pPr>
            <a:endParaRPr lang="en-US" sz="2500" b="1" dirty="0">
              <a:solidFill>
                <a:schemeClr val="tx1"/>
              </a:solidFill>
              <a:latin typeface="Calibri"/>
              <a:ea typeface="Calibri"/>
              <a:cs typeface="Calibri"/>
            </a:endParaRPr>
          </a:p>
          <a:p>
            <a:pPr marL="456565" indent="-456565">
              <a:lnSpc>
                <a:spcPct val="110000"/>
              </a:lnSpc>
            </a:pPr>
            <a:r>
              <a:rPr lang="en-US" sz="2500" b="1" dirty="0">
                <a:solidFill>
                  <a:schemeClr val="tx1"/>
                </a:solidFill>
                <a:latin typeface="Calibri"/>
                <a:ea typeface="Calibri"/>
                <a:cs typeface="Calibri"/>
              </a:rPr>
              <a:t>IRA/Pension Withdrawal (2023)</a:t>
            </a:r>
          </a:p>
          <a:p>
            <a:pPr marL="456565" indent="-456565">
              <a:lnSpc>
                <a:spcPct val="110000"/>
              </a:lnSpc>
            </a:pPr>
            <a:endParaRPr lang="en-US" sz="2500" b="1" dirty="0">
              <a:solidFill>
                <a:schemeClr val="tx1"/>
              </a:solidFill>
              <a:latin typeface="Calibri"/>
              <a:ea typeface="Calibri"/>
              <a:cs typeface="Calibri"/>
            </a:endParaRPr>
          </a:p>
          <a:p>
            <a:pPr marL="456565" indent="-456565">
              <a:lnSpc>
                <a:spcPct val="110000"/>
              </a:lnSpc>
            </a:pPr>
            <a:r>
              <a:rPr lang="en-US" sz="2500" b="1" dirty="0">
                <a:solidFill>
                  <a:schemeClr val="tx1"/>
                </a:solidFill>
                <a:latin typeface="Calibri"/>
                <a:ea typeface="Calibri"/>
                <a:cs typeface="Calibri"/>
              </a:rPr>
              <a:t>Changes in untaxed income (e.g., child support)</a:t>
            </a:r>
          </a:p>
          <a:p>
            <a:pPr marL="456565" indent="-456565">
              <a:lnSpc>
                <a:spcPct val="110000"/>
              </a:lnSpc>
            </a:pPr>
            <a:endParaRPr lang="en-US" sz="2500" b="1" dirty="0">
              <a:solidFill>
                <a:schemeClr val="tx1"/>
              </a:solidFill>
              <a:latin typeface="Calibri"/>
              <a:ea typeface="Calibri"/>
              <a:cs typeface="Calibri"/>
            </a:endParaRPr>
          </a:p>
          <a:p>
            <a:pPr marL="456565" indent="-456565">
              <a:lnSpc>
                <a:spcPct val="110000"/>
              </a:lnSpc>
            </a:pPr>
            <a:r>
              <a:rPr lang="en-US" sz="2500" b="1" dirty="0">
                <a:solidFill>
                  <a:schemeClr val="tx1"/>
                </a:solidFill>
                <a:latin typeface="Calibri"/>
                <a:ea typeface="Calibri"/>
                <a:cs typeface="Calibri"/>
              </a:rPr>
              <a:t>Unusual medical/dental expenses not covered by insurance; cost associated with natural disaster (2023)</a:t>
            </a:r>
          </a:p>
        </p:txBody>
      </p:sp>
    </p:spTree>
    <p:extLst>
      <p:ext uri="{BB962C8B-B14F-4D97-AF65-F5344CB8AC3E}">
        <p14:creationId xmlns:p14="http://schemas.microsoft.com/office/powerpoint/2010/main" val="3560378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A group of men sitting at a table&#10;&#10;AI-generated content may be incorrect.">
            <a:extLst>
              <a:ext uri="{FF2B5EF4-FFF2-40B4-BE49-F238E27FC236}">
                <a16:creationId xmlns:a16="http://schemas.microsoft.com/office/drawing/2014/main" id="{6D6DA997-5689-77BF-88A0-B65DFD04C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85" t="-2" r="3464" b="-2"/>
          <a:stretch>
            <a:fillRect/>
          </a:stretch>
        </p:blipFill>
        <p:spPr bwMode="auto">
          <a:xfrm>
            <a:off x="6256338" y="0"/>
            <a:ext cx="5935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a:extLst>
              <a:ext uri="{FF2B5EF4-FFF2-40B4-BE49-F238E27FC236}">
                <a16:creationId xmlns:a16="http://schemas.microsoft.com/office/drawing/2014/main" id="{468F2B4B-85A0-83C6-0A71-305FB4F33192}"/>
              </a:ext>
            </a:extLst>
          </p:cNvPr>
          <p:cNvSpPr txBox="1">
            <a:spLocks noChangeArrowheads="1"/>
          </p:cNvSpPr>
          <p:nvPr/>
        </p:nvSpPr>
        <p:spPr bwMode="auto">
          <a:xfrm>
            <a:off x="452438" y="681038"/>
            <a:ext cx="38227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Aft>
                <a:spcPts val="600"/>
              </a:spcAft>
            </a:pPr>
            <a:r>
              <a:rPr lang="en-US" altLang="en-US" sz="6600" b="1">
                <a:solidFill>
                  <a:srgbClr val="000E2F"/>
                </a:solidFill>
                <a:latin typeface="Impact" panose="020B0806030902050204" pitchFamily="34" charset="0"/>
              </a:rPr>
              <a:t>Goals</a:t>
            </a:r>
            <a:r>
              <a:rPr lang="en-US" altLang="en-US" sz="4000">
                <a:solidFill>
                  <a:srgbClr val="000000"/>
                </a:solidFill>
                <a:latin typeface="Aptos Display" panose="020B0004020202020204" pitchFamily="34" charset="0"/>
              </a:rPr>
              <a:t> </a:t>
            </a:r>
          </a:p>
        </p:txBody>
      </p:sp>
      <p:sp>
        <p:nvSpPr>
          <p:cNvPr id="4100" name="TextBox 5">
            <a:extLst>
              <a:ext uri="{FF2B5EF4-FFF2-40B4-BE49-F238E27FC236}">
                <a16:creationId xmlns:a16="http://schemas.microsoft.com/office/drawing/2014/main" id="{8CD0BF93-9057-427C-9DF9-BC0640A49B2E}"/>
              </a:ext>
            </a:extLst>
          </p:cNvPr>
          <p:cNvSpPr txBox="1">
            <a:spLocks noChangeArrowheads="1"/>
          </p:cNvSpPr>
          <p:nvPr/>
        </p:nvSpPr>
        <p:spPr bwMode="auto">
          <a:xfrm>
            <a:off x="220663" y="2433638"/>
            <a:ext cx="54705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2860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Aft>
                <a:spcPts val="600"/>
              </a:spcAft>
              <a:buSzPct val="100000"/>
              <a:buFont typeface="Arial" panose="020B0604020202020204" pitchFamily="34" charset="0"/>
              <a:buChar char="•"/>
            </a:pPr>
            <a:r>
              <a:rPr lang="en-US" altLang="en-US" sz="2800" b="1">
                <a:solidFill>
                  <a:srgbClr val="000E2F"/>
                </a:solidFill>
                <a:latin typeface="Arial" panose="020B0604020202020204" pitchFamily="34" charset="0"/>
                <a:cs typeface="Arial" panose="020B0604020202020204" pitchFamily="34" charset="0"/>
              </a:rPr>
              <a:t>To introduce you to campus resources</a:t>
            </a:r>
          </a:p>
          <a:p>
            <a:pPr eaLnBrk="1" hangingPunct="1">
              <a:lnSpc>
                <a:spcPct val="90000"/>
              </a:lnSpc>
              <a:spcAft>
                <a:spcPts val="600"/>
              </a:spcAft>
              <a:buSzPct val="100000"/>
              <a:buFont typeface="Arial" panose="020B0604020202020204" pitchFamily="34" charset="0"/>
              <a:buChar char="•"/>
            </a:pPr>
            <a:endParaRPr lang="en-US" altLang="en-US" sz="2800" b="1">
              <a:solidFill>
                <a:srgbClr val="000E2F"/>
              </a:solidFill>
              <a:latin typeface="Arial" panose="020B0604020202020204" pitchFamily="34" charset="0"/>
              <a:cs typeface="Arial" panose="020B0604020202020204" pitchFamily="34" charset="0"/>
            </a:endParaRPr>
          </a:p>
          <a:p>
            <a:pPr eaLnBrk="1" hangingPunct="1">
              <a:lnSpc>
                <a:spcPct val="90000"/>
              </a:lnSpc>
              <a:spcAft>
                <a:spcPts val="600"/>
              </a:spcAft>
              <a:buSzPct val="100000"/>
              <a:buFont typeface="Arial" panose="020B0604020202020204" pitchFamily="34" charset="0"/>
              <a:buChar char="•"/>
            </a:pPr>
            <a:r>
              <a:rPr lang="en-US" altLang="en-US" sz="2800" b="1">
                <a:solidFill>
                  <a:srgbClr val="000E2F"/>
                </a:solidFill>
                <a:latin typeface="Arial" panose="020B0604020202020204" pitchFamily="34" charset="0"/>
                <a:cs typeface="Arial" panose="020B0604020202020204" pitchFamily="34" charset="0"/>
              </a:rPr>
              <a:t>To provide you information on how to best support your student</a:t>
            </a:r>
          </a:p>
          <a:p>
            <a:pPr eaLnBrk="1" hangingPunct="1">
              <a:lnSpc>
                <a:spcPct val="90000"/>
              </a:lnSpc>
              <a:spcAft>
                <a:spcPts val="600"/>
              </a:spcAft>
              <a:buSzPct val="100000"/>
              <a:buFont typeface="Arial" panose="020B0604020202020204" pitchFamily="34" charset="0"/>
              <a:buChar char="•"/>
            </a:pPr>
            <a:endParaRPr lang="en-US" altLang="en-US" sz="2800" b="1">
              <a:solidFill>
                <a:srgbClr val="000E2F"/>
              </a:solidFill>
              <a:latin typeface="Arial" panose="020B0604020202020204" pitchFamily="34" charset="0"/>
              <a:cs typeface="Arial" panose="020B0604020202020204" pitchFamily="34" charset="0"/>
            </a:endParaRPr>
          </a:p>
          <a:p>
            <a:pPr eaLnBrk="1" hangingPunct="1">
              <a:lnSpc>
                <a:spcPct val="90000"/>
              </a:lnSpc>
              <a:spcAft>
                <a:spcPts val="600"/>
              </a:spcAft>
              <a:buSzPct val="100000"/>
              <a:buFont typeface="Arial" panose="020B0604020202020204" pitchFamily="34" charset="0"/>
              <a:buChar char="•"/>
            </a:pPr>
            <a:r>
              <a:rPr lang="en-US" altLang="en-US" sz="2800" b="1">
                <a:solidFill>
                  <a:srgbClr val="000E2F"/>
                </a:solidFill>
                <a:latin typeface="Arial" panose="020B0604020202020204" pitchFamily="34" charset="0"/>
                <a:cs typeface="Arial" panose="020B0604020202020204" pitchFamily="34" charset="0"/>
              </a:rPr>
              <a:t>Build trust and reassure you your students are in good hands</a:t>
            </a:r>
          </a:p>
        </p:txBody>
      </p:sp>
      <p:sp>
        <p:nvSpPr>
          <p:cNvPr id="4101" name="TextBox 1">
            <a:extLst>
              <a:ext uri="{FF2B5EF4-FFF2-40B4-BE49-F238E27FC236}">
                <a16:creationId xmlns:a16="http://schemas.microsoft.com/office/drawing/2014/main" id="{081147EC-1536-797D-CB7F-7088712EF0C5}"/>
              </a:ext>
            </a:extLst>
          </p:cNvPr>
          <p:cNvSpPr txBox="1">
            <a:spLocks noChangeArrowheads="1"/>
          </p:cNvSpPr>
          <p:nvPr/>
        </p:nvSpPr>
        <p:spPr bwMode="auto">
          <a:xfrm>
            <a:off x="6497638" y="2581275"/>
            <a:ext cx="41751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76288">
              <a:defRPr>
                <a:solidFill>
                  <a:schemeClr val="tx1"/>
                </a:solidFill>
                <a:latin typeface="Aptos" panose="020B0004020202020204" pitchFamily="34" charset="0"/>
              </a:defRPr>
            </a:lvl1pPr>
            <a:lvl2pPr marL="742950" indent="-285750" defTabSz="776288">
              <a:defRPr>
                <a:solidFill>
                  <a:schemeClr val="tx1"/>
                </a:solidFill>
                <a:latin typeface="Aptos" panose="020B0004020202020204" pitchFamily="34" charset="0"/>
              </a:defRPr>
            </a:lvl2pPr>
            <a:lvl3pPr marL="1143000" indent="-228600" defTabSz="776288">
              <a:defRPr>
                <a:solidFill>
                  <a:schemeClr val="tx1"/>
                </a:solidFill>
                <a:latin typeface="Aptos" panose="020B0004020202020204" pitchFamily="34" charset="0"/>
              </a:defRPr>
            </a:lvl3pPr>
            <a:lvl4pPr marL="1600200" indent="-228600" defTabSz="776288">
              <a:defRPr>
                <a:solidFill>
                  <a:schemeClr val="tx1"/>
                </a:solidFill>
                <a:latin typeface="Aptos" panose="020B0004020202020204" pitchFamily="34" charset="0"/>
              </a:defRPr>
            </a:lvl4pPr>
            <a:lvl5pPr marL="2057400" indent="-228600" defTabSz="776288">
              <a:defRPr>
                <a:solidFill>
                  <a:schemeClr val="tx1"/>
                </a:solidFill>
                <a:latin typeface="Aptos" panose="020B0004020202020204" pitchFamily="34" charset="0"/>
              </a:defRPr>
            </a:lvl5pPr>
            <a:lvl6pPr marL="2514600" indent="-228600" defTabSz="776288" fontAlgn="base">
              <a:spcBef>
                <a:spcPct val="0"/>
              </a:spcBef>
              <a:spcAft>
                <a:spcPct val="0"/>
              </a:spcAft>
              <a:defRPr>
                <a:solidFill>
                  <a:schemeClr val="tx1"/>
                </a:solidFill>
                <a:latin typeface="Aptos" panose="020B0004020202020204" pitchFamily="34" charset="0"/>
              </a:defRPr>
            </a:lvl6pPr>
            <a:lvl7pPr marL="2971800" indent="-228600" defTabSz="776288" fontAlgn="base">
              <a:spcBef>
                <a:spcPct val="0"/>
              </a:spcBef>
              <a:spcAft>
                <a:spcPct val="0"/>
              </a:spcAft>
              <a:defRPr>
                <a:solidFill>
                  <a:schemeClr val="tx1"/>
                </a:solidFill>
                <a:latin typeface="Aptos" panose="020B0004020202020204" pitchFamily="34" charset="0"/>
              </a:defRPr>
            </a:lvl7pPr>
            <a:lvl8pPr marL="3429000" indent="-228600" defTabSz="776288" fontAlgn="base">
              <a:spcBef>
                <a:spcPct val="0"/>
              </a:spcBef>
              <a:spcAft>
                <a:spcPct val="0"/>
              </a:spcAft>
              <a:defRPr>
                <a:solidFill>
                  <a:schemeClr val="tx1"/>
                </a:solidFill>
                <a:latin typeface="Aptos" panose="020B0004020202020204" pitchFamily="34" charset="0"/>
              </a:defRPr>
            </a:lvl8pPr>
            <a:lvl9pPr marL="3886200" indent="-228600" defTabSz="776288" fontAlgn="base">
              <a:spcBef>
                <a:spcPct val="0"/>
              </a:spcBef>
              <a:spcAft>
                <a:spcPct val="0"/>
              </a:spcAft>
              <a:defRPr>
                <a:solidFill>
                  <a:schemeClr val="tx1"/>
                </a:solidFill>
                <a:latin typeface="Aptos" panose="020B0004020202020204" pitchFamily="34" charset="0"/>
              </a:defRPr>
            </a:lvl9pPr>
          </a:lstStyle>
          <a:p>
            <a:pPr algn="ctr" eaLnBrk="1" hangingPunct="1">
              <a:spcAft>
                <a:spcPts val="600"/>
              </a:spcAft>
            </a:pPr>
            <a:endParaRPr lang="en-US" altLang="en-US" sz="3200">
              <a:solidFill>
                <a:srgbClr val="000000"/>
              </a:solidFill>
              <a:latin typeface="Calibri" panose="020F0502020204030204" pitchFamily="34" charset="0"/>
            </a:endParaRPr>
          </a:p>
          <a:p>
            <a:pPr algn="ctr" eaLnBrk="1" hangingPunct="1">
              <a:spcAft>
                <a:spcPts val="600"/>
              </a:spcAft>
            </a:pPr>
            <a:endParaRPr lang="en-US" altLang="en-US" sz="3200">
              <a:solidFill>
                <a:srgbClr val="000000"/>
              </a:solidFill>
              <a:latin typeface="Calibri" panose="020F0502020204030204" pitchFamily="34" charset="0"/>
            </a:endParaRPr>
          </a:p>
          <a:p>
            <a:pPr algn="ctr" eaLnBrk="1" hangingPunct="1">
              <a:spcAft>
                <a:spcPts val="600"/>
              </a:spcAft>
            </a:pPr>
            <a:endParaRPr lang="en-US" altLang="en-US" sz="3200">
              <a:solidFill>
                <a:srgbClr val="000000"/>
              </a:solidFill>
              <a:latin typeface="Calibri" panose="020F0502020204030204" pitchFamily="34" charset="0"/>
            </a:endParaRPr>
          </a:p>
        </p:txBody>
      </p:sp>
      <p:cxnSp>
        <p:nvCxnSpPr>
          <p:cNvPr id="4102" name="Straight Connector 12">
            <a:extLst>
              <a:ext uri="{FF2B5EF4-FFF2-40B4-BE49-F238E27FC236}">
                <a16:creationId xmlns:a16="http://schemas.microsoft.com/office/drawing/2014/main" id="{DF287D59-BFC1-057E-78C0-17D943BFE564}"/>
              </a:ext>
            </a:extLst>
          </p:cNvPr>
          <p:cNvCxnSpPr>
            <a:cxnSpLocks noChangeShapeType="1"/>
          </p:cNvCxnSpPr>
          <p:nvPr/>
        </p:nvCxnSpPr>
        <p:spPr bwMode="auto">
          <a:xfrm>
            <a:off x="0" y="1865313"/>
            <a:ext cx="3644900" cy="0"/>
          </a:xfrm>
          <a:prstGeom prst="straightConnector1">
            <a:avLst/>
          </a:prstGeom>
          <a:noFill/>
          <a:ln w="19046">
            <a:solidFill>
              <a:srgbClr val="FF0000"/>
            </a:solidFill>
            <a:miter lim="800000"/>
            <a:headEnd/>
            <a:tailEnd/>
          </a:ln>
          <a:extLst>
            <a:ext uri="{909E8E84-426E-40DD-AFC4-6F175D3DCCD1}">
              <a14:hiddenFill xmlns:a14="http://schemas.microsoft.com/office/drawing/2010/main">
                <a:noFill/>
              </a14:hiddenFill>
            </a:ext>
          </a:extLst>
        </p:spPr>
      </p:cxn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tx2">
                    <a:lumMod val="50000"/>
                  </a:schemeClr>
                </a:solidFill>
              </a:rPr>
              <a:t>Other Important Item</a:t>
            </a:r>
          </a:p>
        </p:txBody>
      </p:sp>
      <p:pic>
        <p:nvPicPr>
          <p:cNvPr id="107" name="Picture 106" descr="A diagram of a student services&#10;&#10;Description automatically generated">
            <a:extLst>
              <a:ext uri="{FF2B5EF4-FFF2-40B4-BE49-F238E27FC236}">
                <a16:creationId xmlns:a16="http://schemas.microsoft.com/office/drawing/2014/main" id="{5D99E987-63F2-F5AF-0161-89486F6BC6BD}"/>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19" name="Flowchart: Alternate Process 18">
            <a:extLst>
              <a:ext uri="{FF2B5EF4-FFF2-40B4-BE49-F238E27FC236}">
                <a16:creationId xmlns:a16="http://schemas.microsoft.com/office/drawing/2014/main" id="{0F339806-A999-FE86-375E-811931E6D1B8}"/>
              </a:ext>
            </a:extLst>
          </p:cNvPr>
          <p:cNvSpPr/>
          <p:nvPr/>
        </p:nvSpPr>
        <p:spPr>
          <a:xfrm>
            <a:off x="3730438" y="1805434"/>
            <a:ext cx="4718940" cy="1143000"/>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87CDE3B-00C8-844F-CC20-B62BAA58806F}"/>
              </a:ext>
            </a:extLst>
          </p:cNvPr>
          <p:cNvSpPr txBox="1"/>
          <p:nvPr/>
        </p:nvSpPr>
        <p:spPr>
          <a:xfrm>
            <a:off x="4144829" y="2057185"/>
            <a:ext cx="3917372" cy="630942"/>
          </a:xfrm>
          <a:prstGeom prst="rect">
            <a:avLst/>
          </a:prstGeom>
          <a:noFill/>
        </p:spPr>
        <p:txBody>
          <a:bodyPr wrap="square" rtlCol="0">
            <a:spAutoFit/>
          </a:bodyPr>
          <a:lstStyle/>
          <a:p>
            <a:pPr lvl="0" algn="ctr"/>
            <a:r>
              <a:rPr lang="en-US" sz="3500" dirty="0">
                <a:latin typeface="+mj-lt"/>
                <a:cs typeface="Arial" panose="020B0604020202020204" pitchFamily="34" charset="0"/>
              </a:rPr>
              <a:t>FERPA</a:t>
            </a:r>
          </a:p>
        </p:txBody>
      </p:sp>
      <p:sp>
        <p:nvSpPr>
          <p:cNvPr id="36" name="Rectangle: Top Corners Rounded 8">
            <a:extLst>
              <a:ext uri="{FF2B5EF4-FFF2-40B4-BE49-F238E27FC236}">
                <a16:creationId xmlns:a16="http://schemas.microsoft.com/office/drawing/2014/main" id="{4F5E22E8-BA46-9ABC-1015-8E957F1EB5C6}"/>
              </a:ext>
            </a:extLst>
          </p:cNvPr>
          <p:cNvSpPr txBox="1"/>
          <p:nvPr/>
        </p:nvSpPr>
        <p:spPr>
          <a:xfrm>
            <a:off x="3617822" y="3908560"/>
            <a:ext cx="4999926" cy="1758818"/>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26670" rIns="53340" bIns="26670" numCol="1" spcCol="1270" anchor="ctr" anchorCtr="0">
            <a:noAutofit/>
          </a:bodyPr>
          <a:lstStyle/>
          <a:p>
            <a:pPr marL="114300" lvl="1" indent="-114300" defTabSz="622300">
              <a:lnSpc>
                <a:spcPct val="90000"/>
              </a:lnSpc>
              <a:spcBef>
                <a:spcPct val="0"/>
              </a:spcBef>
              <a:spcAft>
                <a:spcPct val="15000"/>
              </a:spcAft>
              <a:buChar char="•"/>
            </a:pPr>
            <a:r>
              <a:rPr lang="en-US" i="1" kern="1200" dirty="0">
                <a:latin typeface="+mj-lt"/>
                <a:cs typeface="Arial"/>
              </a:rPr>
              <a:t>Family Educational Rights and Privacy Act (FERPA)</a:t>
            </a:r>
            <a:endParaRPr lang="en-US" dirty="0">
              <a:cs typeface="Arial"/>
            </a:endParaRPr>
          </a:p>
          <a:p>
            <a:pPr marL="0" lvl="1" defTabSz="622300">
              <a:lnSpc>
                <a:spcPct val="90000"/>
              </a:lnSpc>
              <a:spcBef>
                <a:spcPct val="0"/>
              </a:spcBef>
              <a:spcAft>
                <a:spcPct val="15000"/>
              </a:spcAft>
            </a:pPr>
            <a:endParaRPr lang="en-US">
              <a:ea typeface="Calibri"/>
              <a:cs typeface="Calibri"/>
            </a:endParaRPr>
          </a:p>
          <a:p>
            <a:pPr marL="114300" lvl="1" indent="-114300" defTabSz="622300">
              <a:lnSpc>
                <a:spcPct val="90000"/>
              </a:lnSpc>
              <a:spcBef>
                <a:spcPct val="0"/>
              </a:spcBef>
              <a:spcAft>
                <a:spcPct val="15000"/>
              </a:spcAft>
              <a:buChar char="•"/>
            </a:pPr>
            <a:r>
              <a:rPr lang="en-US" i="1" kern="1200" dirty="0">
                <a:latin typeface="+mj-lt"/>
                <a:cs typeface="Arial"/>
              </a:rPr>
              <a:t>Visit ferpa.uconn.edu for details </a:t>
            </a:r>
            <a:r>
              <a:rPr lang="en-US" i="1" dirty="0">
                <a:latin typeface="+mj-lt"/>
                <a:cs typeface="Arial"/>
              </a:rPr>
              <a:t>&amp; set up</a:t>
            </a:r>
            <a:endParaRPr lang="en-US" i="1" kern="1200" dirty="0">
              <a:latin typeface="+mj-lt"/>
              <a:ea typeface="Calibri"/>
              <a:cs typeface="Arial" panose="020B0604020202020204" pitchFamily="34" charset="0"/>
            </a:endParaRPr>
          </a:p>
          <a:p>
            <a:pPr marL="0" lvl="1" defTabSz="622300">
              <a:lnSpc>
                <a:spcPct val="90000"/>
              </a:lnSpc>
              <a:spcBef>
                <a:spcPct val="0"/>
              </a:spcBef>
              <a:spcAft>
                <a:spcPct val="15000"/>
              </a:spcAft>
            </a:pPr>
            <a:endParaRPr lang="en-US" i="1" dirty="0">
              <a:latin typeface="+mj-lt"/>
              <a:ea typeface="Calibri"/>
              <a:cs typeface="Arial"/>
            </a:endParaRPr>
          </a:p>
          <a:p>
            <a:pPr marL="114300" lvl="1" indent="-114300" defTabSz="622300">
              <a:lnSpc>
                <a:spcPct val="90000"/>
              </a:lnSpc>
              <a:spcBef>
                <a:spcPct val="0"/>
              </a:spcBef>
              <a:spcAft>
                <a:spcPct val="15000"/>
              </a:spcAft>
              <a:buChar char="•"/>
            </a:pPr>
            <a:r>
              <a:rPr lang="en-US" i="1" dirty="0">
                <a:latin typeface="+mj-lt"/>
                <a:ea typeface="Calibri"/>
                <a:cs typeface="Arial"/>
              </a:rPr>
              <a:t> Have your FERPA Code when you contact our office via email, phone call or if you pay us a visit</a:t>
            </a:r>
            <a:endParaRPr lang="en-US" i="1" dirty="0">
              <a:latin typeface="+mj-lt"/>
              <a:ea typeface="Calibri"/>
              <a:cs typeface="Arial" panose="020B0604020202020204" pitchFamily="34" charset="0"/>
            </a:endParaRPr>
          </a:p>
        </p:txBody>
      </p:sp>
    </p:spTree>
    <p:extLst>
      <p:ext uri="{BB962C8B-B14F-4D97-AF65-F5344CB8AC3E}">
        <p14:creationId xmlns:p14="http://schemas.microsoft.com/office/powerpoint/2010/main" val="1961083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2DECF-B087-73D2-9813-8E2B17ABD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DA933-5C9B-B290-1281-ECCBA0223468}"/>
              </a:ext>
            </a:extLst>
          </p:cNvPr>
          <p:cNvSpPr>
            <a:spLocks noGrp="1"/>
          </p:cNvSpPr>
          <p:nvPr>
            <p:ph type="title"/>
          </p:nvPr>
        </p:nvSpPr>
        <p:spPr>
          <a:xfrm>
            <a:off x="609600" y="721206"/>
            <a:ext cx="10972800" cy="1143000"/>
          </a:xfrm>
        </p:spPr>
        <p:txBody>
          <a:bodyPr>
            <a:normAutofit fontScale="90000"/>
          </a:bodyPr>
          <a:lstStyle/>
          <a:p>
            <a:r>
              <a:rPr lang="en-US" sz="4800" dirty="0">
                <a:solidFill>
                  <a:schemeClr val="tx2">
                    <a:lumMod val="50000"/>
                  </a:schemeClr>
                </a:solidFill>
              </a:rPr>
              <a:t>Questions? </a:t>
            </a:r>
            <a:br>
              <a:rPr lang="en-US" sz="4800" dirty="0">
                <a:solidFill>
                  <a:schemeClr val="tx2">
                    <a:lumMod val="50000"/>
                  </a:schemeClr>
                </a:solidFill>
              </a:rPr>
            </a:br>
            <a:r>
              <a:rPr lang="en-US" sz="4800" dirty="0">
                <a:solidFill>
                  <a:schemeClr val="tx2">
                    <a:lumMod val="50000"/>
                  </a:schemeClr>
                </a:solidFill>
              </a:rPr>
              <a:t>      Contact One Stop Student Services</a:t>
            </a:r>
          </a:p>
        </p:txBody>
      </p:sp>
      <p:pic>
        <p:nvPicPr>
          <p:cNvPr id="107" name="Picture 106" descr="A diagram of a student services&#10;&#10;Description automatically generated">
            <a:extLst>
              <a:ext uri="{FF2B5EF4-FFF2-40B4-BE49-F238E27FC236}">
                <a16:creationId xmlns:a16="http://schemas.microsoft.com/office/drawing/2014/main" id="{87E12844-08CD-84C4-9411-BB3661B8C3F4}"/>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3" name="Content Placeholder 2">
            <a:extLst>
              <a:ext uri="{FF2B5EF4-FFF2-40B4-BE49-F238E27FC236}">
                <a16:creationId xmlns:a16="http://schemas.microsoft.com/office/drawing/2014/main" id="{1F7D8F59-83BA-463E-B056-50617861EFC2}"/>
              </a:ext>
            </a:extLst>
          </p:cNvPr>
          <p:cNvSpPr>
            <a:spLocks noGrp="1"/>
          </p:cNvSpPr>
          <p:nvPr/>
        </p:nvSpPr>
        <p:spPr>
          <a:xfrm>
            <a:off x="946297" y="2360075"/>
            <a:ext cx="4550734" cy="408767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90000"/>
              </a:lnSpc>
              <a:buNone/>
            </a:pPr>
            <a:r>
              <a:rPr lang="en-US" dirty="0"/>
              <a:t>Our office is open 12 months a year; Monday through Friday, 8am-5pm</a:t>
            </a:r>
          </a:p>
          <a:p>
            <a:pPr marL="0" indent="0">
              <a:lnSpc>
                <a:spcPct val="90000"/>
              </a:lnSpc>
              <a:buNone/>
            </a:pPr>
            <a:endParaRPr lang="en-US" dirty="0"/>
          </a:p>
          <a:p>
            <a:pPr marL="0" indent="0">
              <a:lnSpc>
                <a:spcPct val="90000"/>
              </a:lnSpc>
              <a:buNone/>
            </a:pPr>
            <a:endParaRPr lang="en-US" dirty="0"/>
          </a:p>
          <a:p>
            <a:pPr>
              <a:lnSpc>
                <a:spcPct val="90000"/>
              </a:lnSpc>
            </a:pPr>
            <a:r>
              <a:rPr lang="en-US" dirty="0"/>
              <a:t>Email – onestop@uconn.edu </a:t>
            </a:r>
          </a:p>
          <a:p>
            <a:pPr>
              <a:lnSpc>
                <a:spcPct val="90000"/>
              </a:lnSpc>
            </a:pPr>
            <a:r>
              <a:rPr lang="en-US" dirty="0"/>
              <a:t>Telephone – (860) 486-1111</a:t>
            </a:r>
          </a:p>
          <a:p>
            <a:pPr>
              <a:lnSpc>
                <a:spcPct val="90000"/>
              </a:lnSpc>
            </a:pPr>
            <a:r>
              <a:rPr lang="en-US" dirty="0"/>
              <a:t>In person – on a drop-in basis</a:t>
            </a:r>
          </a:p>
          <a:p>
            <a:pPr lvl="1">
              <a:lnSpc>
                <a:spcPct val="90000"/>
              </a:lnSpc>
            </a:pPr>
            <a:r>
              <a:rPr lang="en-US" dirty="0"/>
              <a:t>No appointment is necessary</a:t>
            </a:r>
          </a:p>
          <a:p>
            <a:pPr>
              <a:lnSpc>
                <a:spcPct val="90000"/>
              </a:lnSpc>
            </a:pPr>
            <a:r>
              <a:rPr lang="en-US" dirty="0"/>
              <a:t>Website – onestop.uconn.edu</a:t>
            </a:r>
          </a:p>
          <a:p>
            <a:pPr>
              <a:lnSpc>
                <a:spcPct val="90000"/>
              </a:lnSpc>
            </a:pPr>
            <a:endParaRPr lang="en-US" sz="1700" dirty="0"/>
          </a:p>
          <a:p>
            <a:pPr>
              <a:lnSpc>
                <a:spcPct val="90000"/>
              </a:lnSpc>
            </a:pPr>
            <a:endParaRPr lang="en-US" sz="1700" dirty="0"/>
          </a:p>
          <a:p>
            <a:pPr marL="0" indent="0">
              <a:lnSpc>
                <a:spcPct val="90000"/>
              </a:lnSpc>
              <a:buNone/>
            </a:pPr>
            <a:endParaRPr lang="en-US" sz="1200" dirty="0"/>
          </a:p>
        </p:txBody>
      </p:sp>
      <p:pic>
        <p:nvPicPr>
          <p:cNvPr id="2050" name="Picture 2" descr="Home | Connecticut Summer School in Number Theory">
            <a:extLst>
              <a:ext uri="{FF2B5EF4-FFF2-40B4-BE49-F238E27FC236}">
                <a16:creationId xmlns:a16="http://schemas.microsoft.com/office/drawing/2014/main" id="{756847F7-53B5-CB30-9340-27BDA6D9D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7" y="2169407"/>
            <a:ext cx="4891308" cy="4113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616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dirty="0">
                <a:solidFill>
                  <a:schemeClr val="bg1"/>
                </a:solidFill>
              </a:rPr>
              <a:t>Agenda</a:t>
            </a:r>
          </a:p>
        </p:txBody>
      </p:sp>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5">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pic>
        <p:nvPicPr>
          <p:cNvPr id="3" name="Picture 2" descr="A diagram of a student services&#10;&#10;Description automatically generated">
            <a:extLst>
              <a:ext uri="{FF2B5EF4-FFF2-40B4-BE49-F238E27FC236}">
                <a16:creationId xmlns:a16="http://schemas.microsoft.com/office/drawing/2014/main" id="{1FA2EEDF-A410-FA77-4833-AC5BBF709A12}"/>
              </a:ext>
            </a:extLst>
          </p:cNvPr>
          <p:cNvPicPr>
            <a:picLocks noChangeAspect="1"/>
          </p:cNvPicPr>
          <p:nvPr/>
        </p:nvPicPr>
        <p:blipFill rotWithShape="1">
          <a:blip r:embed="rId5">
            <a:extLst>
              <a:ext uri="{28A0092B-C50C-407E-A947-70E740481C1C}">
                <a14:useLocalDpi xmlns:a14="http://schemas.microsoft.com/office/drawing/2010/main" val="0"/>
              </a:ext>
            </a:extLst>
          </a:blip>
          <a:srcRect l="-2" r="3" b="94315"/>
          <a:stretch/>
        </p:blipFill>
        <p:spPr>
          <a:xfrm>
            <a:off x="-1" y="6468034"/>
            <a:ext cx="12192000" cy="389965"/>
          </a:xfrm>
          <a:prstGeom prst="rect">
            <a:avLst/>
          </a:prstGeom>
          <a:noFill/>
        </p:spPr>
      </p:pic>
      <p:pic>
        <p:nvPicPr>
          <p:cNvPr id="8" name="Picture 7">
            <a:extLst>
              <a:ext uri="{FF2B5EF4-FFF2-40B4-BE49-F238E27FC236}">
                <a16:creationId xmlns:a16="http://schemas.microsoft.com/office/drawing/2014/main" id="{2A8F699C-B720-B8D8-B256-37EFE43795C8}"/>
              </a:ext>
            </a:extLst>
          </p:cNvPr>
          <p:cNvPicPr>
            <a:picLocks noChangeAspect="1"/>
          </p:cNvPicPr>
          <p:nvPr/>
        </p:nvPicPr>
        <p:blipFill>
          <a:blip r:embed="rId6"/>
          <a:srcRect t="10700"/>
          <a:stretch/>
        </p:blipFill>
        <p:spPr>
          <a:xfrm>
            <a:off x="0" y="119619"/>
            <a:ext cx="12191999" cy="6618764"/>
          </a:xfrm>
          <a:prstGeom prst="rect">
            <a:avLst/>
          </a:prstGeom>
        </p:spPr>
      </p:pic>
      <p:pic>
        <p:nvPicPr>
          <p:cNvPr id="9" name="Video 8">
            <a:hlinkClick r:id="" action="ppaction://media"/>
            <a:extLst>
              <a:ext uri="{FF2B5EF4-FFF2-40B4-BE49-F238E27FC236}">
                <a16:creationId xmlns:a16="http://schemas.microsoft.com/office/drawing/2014/main" id="{857B5567-2C2B-FFFC-2B15-11CED585CBE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2600951" y="4605616"/>
            <a:ext cx="2057400" cy="2057400"/>
          </a:xfrm>
          <a:prstGeom prst="ellipse">
            <a:avLst/>
          </a:prstGeom>
        </p:spPr>
      </p:pic>
    </p:spTree>
    <p:extLst>
      <p:ext uri="{BB962C8B-B14F-4D97-AF65-F5344CB8AC3E}">
        <p14:creationId xmlns:p14="http://schemas.microsoft.com/office/powerpoint/2010/main" val="3895480143"/>
      </p:ext>
    </p:extLst>
  </p:cSld>
  <p:clrMapOvr>
    <a:masterClrMapping/>
  </p:clrMapOvr>
  <mc:AlternateContent xmlns:mc="http://schemas.openxmlformats.org/markup-compatibility/2006" xmlns:p14="http://schemas.microsoft.com/office/powerpoint/2010/main">
    <mc:Choice Requires="p14">
      <p:transition spd="slow" p14:dur="2000" advTm="25622"/>
    </mc:Choice>
    <mc:Fallback xmlns="">
      <p:transition spd="slow" advTm="25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dirty="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1"/>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5">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chemeClr val="bg1"/>
                  </a:solidFill>
                </a:rPr>
                <a:t>Undergraduate Fee Bill Due Dates</a:t>
              </a:r>
              <a:endParaRPr kumimoji="0" lang="en-US" sz="3600" b="0" i="0" u="none" strike="noStrike" kern="1200" cap="none" spc="0" normalizeH="0" baseline="0" noProof="0" dirty="0">
                <a:ln>
                  <a:noFill/>
                </a:ln>
                <a:solidFill>
                  <a:schemeClr val="bg1"/>
                </a:solidFill>
                <a:effectLst/>
                <a:uLnTx/>
                <a:uFillTx/>
                <a:latin typeface="Aptos Display" panose="02110004020202020204"/>
                <a:ea typeface="+mj-ea"/>
                <a:cs typeface="+mj-cs"/>
              </a:endParaRPr>
            </a:p>
          </p:txBody>
        </p:sp>
      </p:grpSp>
      <p:sp>
        <p:nvSpPr>
          <p:cNvPr id="12" name="Content Placeholder 2">
            <a:extLst>
              <a:ext uri="{FF2B5EF4-FFF2-40B4-BE49-F238E27FC236}">
                <a16:creationId xmlns:a16="http://schemas.microsoft.com/office/drawing/2014/main" id="{35FF8D72-EBE0-E014-F52C-BB7D7A666E61}"/>
              </a:ext>
            </a:extLst>
          </p:cNvPr>
          <p:cNvSpPr>
            <a:spLocks noGrp="1"/>
          </p:cNvSpPr>
          <p:nvPr>
            <p:ph sz="half" idx="1"/>
          </p:nvPr>
        </p:nvSpPr>
        <p:spPr>
          <a:xfrm>
            <a:off x="381001" y="1357467"/>
            <a:ext cx="4476008" cy="5267854"/>
          </a:xfrm>
        </p:spPr>
        <p:txBody>
          <a:bodyPr>
            <a:noAutofit/>
          </a:bodyPr>
          <a:lstStyle/>
          <a:p>
            <a:pPr marL="0" indent="0">
              <a:lnSpc>
                <a:spcPct val="100000"/>
              </a:lnSpc>
              <a:spcBef>
                <a:spcPts val="100"/>
              </a:spcBef>
              <a:buNone/>
            </a:pPr>
            <a:endParaRPr lang="en-US" sz="1100" b="1" u="sng" dirty="0">
              <a:solidFill>
                <a:srgbClr val="002868"/>
              </a:solidFill>
            </a:endParaRPr>
          </a:p>
          <a:p>
            <a:pPr marL="0" indent="0">
              <a:lnSpc>
                <a:spcPct val="100000"/>
              </a:lnSpc>
              <a:spcBef>
                <a:spcPts val="100"/>
              </a:spcBef>
              <a:buNone/>
            </a:pPr>
            <a:r>
              <a:rPr lang="en-US" sz="1800" b="1" dirty="0">
                <a:solidFill>
                  <a:srgbClr val="C00000"/>
                </a:solidFill>
              </a:rPr>
              <a:t>Fun Fact!</a:t>
            </a:r>
            <a:endParaRPr lang="en-US" sz="1100" b="1" u="sng" dirty="0">
              <a:solidFill>
                <a:srgbClr val="002868"/>
              </a:solidFill>
            </a:endParaRPr>
          </a:p>
          <a:p>
            <a:pPr marL="0" indent="0">
              <a:lnSpc>
                <a:spcPct val="100000"/>
              </a:lnSpc>
              <a:spcBef>
                <a:spcPts val="100"/>
              </a:spcBef>
              <a:buNone/>
            </a:pPr>
            <a:r>
              <a:rPr lang="en-US" sz="1400" b="1" dirty="0">
                <a:solidFill>
                  <a:srgbClr val="002868"/>
                </a:solidFill>
              </a:rPr>
              <a:t>UConn was founded in 1881, which determined the undergraduate fee bill due dates. </a:t>
            </a:r>
          </a:p>
          <a:p>
            <a:pPr marL="0" indent="0">
              <a:lnSpc>
                <a:spcPct val="100000"/>
              </a:lnSpc>
              <a:spcBef>
                <a:spcPts val="100"/>
              </a:spcBef>
              <a:buNone/>
            </a:pPr>
            <a:endParaRPr lang="en-US" sz="1400" b="1" u="sng" dirty="0">
              <a:solidFill>
                <a:srgbClr val="002868"/>
              </a:solidFill>
            </a:endParaRPr>
          </a:p>
          <a:p>
            <a:pPr marL="0" indent="0">
              <a:lnSpc>
                <a:spcPct val="100000"/>
              </a:lnSpc>
              <a:spcBef>
                <a:spcPts val="100"/>
              </a:spcBef>
              <a:buNone/>
            </a:pPr>
            <a:r>
              <a:rPr lang="en-US" sz="1400" b="1" dirty="0">
                <a:solidFill>
                  <a:srgbClr val="002868"/>
                </a:solidFill>
              </a:rPr>
              <a:t>1881 is the year UConn was founded!</a:t>
            </a:r>
            <a:endParaRPr lang="en-US" sz="1400" dirty="0">
              <a:solidFill>
                <a:srgbClr val="002868"/>
              </a:solidFill>
            </a:endParaRPr>
          </a:p>
          <a:p>
            <a:pPr marL="0" indent="0">
              <a:lnSpc>
                <a:spcPct val="100000"/>
              </a:lnSpc>
              <a:spcBef>
                <a:spcPts val="100"/>
              </a:spcBef>
              <a:buNone/>
            </a:pPr>
            <a:r>
              <a:rPr lang="en-US" sz="1400" dirty="0">
                <a:solidFill>
                  <a:schemeClr val="tx1"/>
                </a:solidFill>
              </a:rPr>
              <a:t>Spring bills are due January 8</a:t>
            </a:r>
            <a:r>
              <a:rPr lang="en-US" sz="1400" baseline="30000" dirty="0">
                <a:solidFill>
                  <a:schemeClr val="tx1"/>
                </a:solidFill>
              </a:rPr>
              <a:t>th</a:t>
            </a:r>
            <a:r>
              <a:rPr lang="en-US" sz="1400" dirty="0">
                <a:solidFill>
                  <a:schemeClr val="tx1"/>
                </a:solidFill>
              </a:rPr>
              <a:t> </a:t>
            </a:r>
            <a:r>
              <a:rPr lang="en-US" sz="1400" b="1" dirty="0">
                <a:solidFill>
                  <a:schemeClr val="tx1"/>
                </a:solidFill>
              </a:rPr>
              <a:t>(</a:t>
            </a:r>
            <a:r>
              <a:rPr lang="en-US" sz="1400" b="1" u="sng" dirty="0">
                <a:solidFill>
                  <a:schemeClr val="tx1"/>
                </a:solidFill>
              </a:rPr>
              <a:t>1/8</a:t>
            </a:r>
            <a:r>
              <a:rPr lang="en-US" sz="1400" b="1" dirty="0">
                <a:solidFill>
                  <a:schemeClr val="tx1"/>
                </a:solidFill>
              </a:rPr>
              <a:t>)</a:t>
            </a:r>
          </a:p>
          <a:p>
            <a:pPr>
              <a:lnSpc>
                <a:spcPct val="100000"/>
              </a:lnSpc>
              <a:spcBef>
                <a:spcPts val="100"/>
              </a:spcBef>
            </a:pPr>
            <a:r>
              <a:rPr lang="en-US" sz="1400" dirty="0">
                <a:solidFill>
                  <a:schemeClr val="tx1"/>
                </a:solidFill>
              </a:rPr>
              <a:t>Posted mid-November </a:t>
            </a:r>
          </a:p>
          <a:p>
            <a:pPr marL="0" indent="0">
              <a:lnSpc>
                <a:spcPct val="100000"/>
              </a:lnSpc>
              <a:spcBef>
                <a:spcPts val="100"/>
              </a:spcBef>
              <a:buNone/>
            </a:pPr>
            <a:r>
              <a:rPr lang="en-US" sz="1400" dirty="0">
                <a:solidFill>
                  <a:schemeClr val="tx1"/>
                </a:solidFill>
              </a:rPr>
              <a:t>Fall bills are due August 1</a:t>
            </a:r>
            <a:r>
              <a:rPr lang="en-US" sz="1400" baseline="30000" dirty="0">
                <a:solidFill>
                  <a:schemeClr val="tx1"/>
                </a:solidFill>
              </a:rPr>
              <a:t>st</a:t>
            </a:r>
            <a:r>
              <a:rPr lang="en-US" sz="1400" dirty="0">
                <a:solidFill>
                  <a:schemeClr val="tx1"/>
                </a:solidFill>
              </a:rPr>
              <a:t> </a:t>
            </a:r>
            <a:r>
              <a:rPr lang="en-US" sz="1400" b="1" dirty="0">
                <a:solidFill>
                  <a:schemeClr val="tx1"/>
                </a:solidFill>
              </a:rPr>
              <a:t>(</a:t>
            </a:r>
            <a:r>
              <a:rPr lang="en-US" sz="1400" b="1" u="sng" dirty="0">
                <a:solidFill>
                  <a:schemeClr val="tx1"/>
                </a:solidFill>
              </a:rPr>
              <a:t>8/1</a:t>
            </a:r>
            <a:r>
              <a:rPr lang="en-US" sz="1400" b="1" dirty="0">
                <a:solidFill>
                  <a:schemeClr val="tx1"/>
                </a:solidFill>
              </a:rPr>
              <a:t>)</a:t>
            </a:r>
          </a:p>
          <a:p>
            <a:pPr>
              <a:lnSpc>
                <a:spcPct val="100000"/>
              </a:lnSpc>
              <a:spcBef>
                <a:spcPts val="100"/>
              </a:spcBef>
            </a:pPr>
            <a:r>
              <a:rPr lang="en-US" sz="1400" dirty="0">
                <a:solidFill>
                  <a:schemeClr val="tx1"/>
                </a:solidFill>
              </a:rPr>
              <a:t>Posted mid-June</a:t>
            </a:r>
          </a:p>
          <a:p>
            <a:pPr marL="0" indent="0">
              <a:lnSpc>
                <a:spcPct val="100000"/>
              </a:lnSpc>
              <a:spcBef>
                <a:spcPts val="100"/>
              </a:spcBef>
              <a:buNone/>
            </a:pPr>
            <a:endParaRPr lang="en-US" sz="1400" dirty="0"/>
          </a:p>
          <a:p>
            <a:pPr marL="0" indent="0">
              <a:lnSpc>
                <a:spcPct val="100000"/>
              </a:lnSpc>
              <a:spcBef>
                <a:spcPts val="100"/>
              </a:spcBef>
              <a:buNone/>
            </a:pPr>
            <a:r>
              <a:rPr lang="en-US" sz="1400" b="1" dirty="0">
                <a:solidFill>
                  <a:srgbClr val="002060"/>
                </a:solidFill>
              </a:rPr>
              <a:t>Fee bills are issued electronically </a:t>
            </a:r>
            <a:r>
              <a:rPr lang="en-US" sz="1400" b="1" u="sng" dirty="0">
                <a:solidFill>
                  <a:srgbClr val="002060"/>
                </a:solidFill>
              </a:rPr>
              <a:t>ONLY</a:t>
            </a:r>
            <a:r>
              <a:rPr lang="en-US" sz="1400" b="1" dirty="0">
                <a:solidFill>
                  <a:srgbClr val="002060"/>
                </a:solidFill>
              </a:rPr>
              <a:t> to the uconn.edu email address. </a:t>
            </a:r>
          </a:p>
          <a:p>
            <a:pPr marL="0" indent="0">
              <a:lnSpc>
                <a:spcPct val="100000"/>
              </a:lnSpc>
              <a:spcBef>
                <a:spcPts val="100"/>
              </a:spcBef>
              <a:buNone/>
            </a:pPr>
            <a:endParaRPr lang="en-US" sz="1400" dirty="0"/>
          </a:p>
          <a:p>
            <a:pPr marL="0" indent="0">
              <a:lnSpc>
                <a:spcPct val="100000"/>
              </a:lnSpc>
              <a:spcBef>
                <a:spcPts val="100"/>
              </a:spcBef>
              <a:buNone/>
            </a:pPr>
            <a:r>
              <a:rPr lang="en-US" sz="1400" b="1" dirty="0">
                <a:solidFill>
                  <a:srgbClr val="002868"/>
                </a:solidFill>
              </a:rPr>
              <a:t>Email notifications may include…</a:t>
            </a:r>
          </a:p>
          <a:p>
            <a:pPr>
              <a:lnSpc>
                <a:spcPct val="100000"/>
              </a:lnSpc>
              <a:spcBef>
                <a:spcPts val="100"/>
              </a:spcBef>
            </a:pPr>
            <a:r>
              <a:rPr lang="en-US" sz="1400" dirty="0">
                <a:solidFill>
                  <a:schemeClr val="tx1"/>
                </a:solidFill>
              </a:rPr>
              <a:t>When fee bills are issued </a:t>
            </a:r>
          </a:p>
          <a:p>
            <a:pPr>
              <a:lnSpc>
                <a:spcPct val="100000"/>
              </a:lnSpc>
              <a:spcBef>
                <a:spcPts val="100"/>
              </a:spcBef>
            </a:pPr>
            <a:r>
              <a:rPr lang="en-US" sz="1400" dirty="0">
                <a:solidFill>
                  <a:schemeClr val="tx1"/>
                </a:solidFill>
              </a:rPr>
              <a:t>Due dates </a:t>
            </a:r>
          </a:p>
          <a:p>
            <a:pPr>
              <a:lnSpc>
                <a:spcPct val="100000"/>
              </a:lnSpc>
              <a:spcBef>
                <a:spcPts val="100"/>
              </a:spcBef>
            </a:pPr>
            <a:r>
              <a:rPr lang="en-US" sz="1400" dirty="0">
                <a:solidFill>
                  <a:schemeClr val="tx1"/>
                </a:solidFill>
              </a:rPr>
              <a:t>Payments received</a:t>
            </a:r>
          </a:p>
          <a:p>
            <a:pPr>
              <a:lnSpc>
                <a:spcPct val="100000"/>
              </a:lnSpc>
              <a:spcBef>
                <a:spcPts val="100"/>
              </a:spcBef>
            </a:pPr>
            <a:r>
              <a:rPr lang="en-US" sz="1400" dirty="0">
                <a:solidFill>
                  <a:schemeClr val="tx1"/>
                </a:solidFill>
              </a:rPr>
              <a:t>Changes in account</a:t>
            </a:r>
          </a:p>
        </p:txBody>
      </p:sp>
      <p:pic>
        <p:nvPicPr>
          <p:cNvPr id="21" name="Picture 20" descr="A group of people in graduation gowns and caps&#10;&#10;AI-generated content may be incorrect.">
            <a:extLst>
              <a:ext uri="{FF2B5EF4-FFF2-40B4-BE49-F238E27FC236}">
                <a16:creationId xmlns:a16="http://schemas.microsoft.com/office/drawing/2014/main" id="{B2603B9C-C207-F874-797B-279F85D899DE}"/>
              </a:ext>
            </a:extLst>
          </p:cNvPr>
          <p:cNvPicPr>
            <a:picLocks noChangeAspect="1"/>
          </p:cNvPicPr>
          <p:nvPr/>
        </p:nvPicPr>
        <p:blipFill>
          <a:blip r:embed="rId6">
            <a:extLst>
              <a:ext uri="{28A0092B-C50C-407E-A947-70E740481C1C}">
                <a14:useLocalDpi xmlns:a14="http://schemas.microsoft.com/office/drawing/2010/main" val="0"/>
              </a:ext>
            </a:extLst>
          </a:blip>
          <a:srcRect l="8109"/>
          <a:stretch/>
        </p:blipFill>
        <p:spPr>
          <a:xfrm>
            <a:off x="4960640" y="1546239"/>
            <a:ext cx="6814966" cy="4946636"/>
          </a:xfrm>
          <a:prstGeom prst="rect">
            <a:avLst/>
          </a:prstGeom>
        </p:spPr>
      </p:pic>
      <p:pic>
        <p:nvPicPr>
          <p:cNvPr id="8" name="Video 7">
            <a:hlinkClick r:id="" action="ppaction://media"/>
            <a:extLst>
              <a:ext uri="{FF2B5EF4-FFF2-40B4-BE49-F238E27FC236}">
                <a16:creationId xmlns:a16="http://schemas.microsoft.com/office/drawing/2014/main" id="{3BBD264B-A01D-8806-0A95-80262E7EC73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3262432" y="4800600"/>
            <a:ext cx="2057400" cy="2057400"/>
          </a:xfrm>
          <a:prstGeom prst="ellipse">
            <a:avLst/>
          </a:prstGeom>
        </p:spPr>
      </p:pic>
    </p:spTree>
    <p:extLst>
      <p:ext uri="{BB962C8B-B14F-4D97-AF65-F5344CB8AC3E}">
        <p14:creationId xmlns:p14="http://schemas.microsoft.com/office/powerpoint/2010/main" val="115938366"/>
      </p:ext>
    </p:extLst>
  </p:cSld>
  <p:clrMapOvr>
    <a:masterClrMapping/>
  </p:clrMapOvr>
  <mc:AlternateContent xmlns:mc="http://schemas.openxmlformats.org/markup-compatibility/2006" xmlns:p14="http://schemas.microsoft.com/office/powerpoint/2010/main">
    <mc:Choice Requires="p14">
      <p:transition spd="slow" p14:dur="2000" advTm="112129"/>
    </mc:Choice>
    <mc:Fallback xmlns="">
      <p:transition spd="slow" advTm="112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dirty="0">
                <a:solidFill>
                  <a:schemeClr val="bg1"/>
                </a:solidFill>
              </a:rPr>
              <a:t>Agenda</a:t>
            </a:r>
          </a:p>
        </p:txBody>
      </p:sp>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5">
            <a:extLst>
              <a:ext uri="{28A0092B-C50C-407E-A947-70E740481C1C}">
                <a14:useLocalDpi xmlns:a14="http://schemas.microsoft.com/office/drawing/2010/main" val="0"/>
              </a:ext>
            </a:extLst>
          </a:blip>
          <a:srcRect l="-2" r="3" b="94315"/>
          <a:stretch/>
        </p:blipFill>
        <p:spPr>
          <a:xfrm>
            <a:off x="1" y="0"/>
            <a:ext cx="12191999" cy="1143000"/>
          </a:xfrm>
          <a:prstGeom prst="rect">
            <a:avLst/>
          </a:prstGeom>
          <a:noFill/>
        </p:spPr>
      </p:pic>
      <p:sp>
        <p:nvSpPr>
          <p:cNvPr id="3" name="Title 1">
            <a:extLst>
              <a:ext uri="{FF2B5EF4-FFF2-40B4-BE49-F238E27FC236}">
                <a16:creationId xmlns:a16="http://schemas.microsoft.com/office/drawing/2014/main" id="{246E2002-19BC-1E4D-13F0-036F2CEEB21F}"/>
              </a:ext>
            </a:extLst>
          </p:cNvPr>
          <p:cNvSpPr txBox="1">
            <a:spLocks/>
          </p:cNvSpPr>
          <p:nvPr/>
        </p:nvSpPr>
        <p:spPr>
          <a:xfrm>
            <a:off x="499432" y="231291"/>
            <a:ext cx="10972800" cy="7053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rPr>
              <a:t>Payment Options</a:t>
            </a:r>
          </a:p>
        </p:txBody>
      </p:sp>
      <p:sp>
        <p:nvSpPr>
          <p:cNvPr id="7" name="TextBox 6">
            <a:extLst>
              <a:ext uri="{FF2B5EF4-FFF2-40B4-BE49-F238E27FC236}">
                <a16:creationId xmlns:a16="http://schemas.microsoft.com/office/drawing/2014/main" id="{04ED9F26-D597-B4DA-1856-E069852B5A74}"/>
              </a:ext>
            </a:extLst>
          </p:cNvPr>
          <p:cNvSpPr txBox="1"/>
          <p:nvPr/>
        </p:nvSpPr>
        <p:spPr>
          <a:xfrm>
            <a:off x="2396798" y="1276834"/>
            <a:ext cx="9795201" cy="4934684"/>
          </a:xfrm>
          <a:prstGeom prst="rect">
            <a:avLst/>
          </a:prstGeom>
          <a:noFill/>
        </p:spPr>
        <p:txBody>
          <a:bodyPr wrap="square">
            <a:spAutoFit/>
          </a:bodyPr>
          <a:lstStyle/>
          <a:p>
            <a:pPr marL="0" marR="0" lvl="0" indent="0" algn="l" defTabSz="609570" rtl="0" eaLnBrk="1" fontAlgn="auto" latinLnBrk="0" hangingPunct="1">
              <a:lnSpc>
                <a:spcPct val="100000"/>
              </a:lnSpc>
              <a:spcBef>
                <a:spcPts val="432"/>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Electronic Payments </a:t>
            </a:r>
          </a:p>
          <a:p>
            <a:pPr marL="342900" indent="-342900" defTabSz="609570">
              <a:spcBef>
                <a:spcPts val="432"/>
              </a:spcBef>
              <a:buFont typeface="Wingdings" panose="05000000000000000000" pitchFamily="2" charset="2"/>
              <a:buChar char="ü"/>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E-check (ACH)</a:t>
            </a:r>
          </a:p>
          <a:p>
            <a:pPr marL="342900" indent="-342900" defTabSz="609570">
              <a:spcBef>
                <a:spcPts val="432"/>
              </a:spcBef>
              <a:buFont typeface="Wingdings" panose="05000000000000000000" pitchFamily="2" charset="2"/>
              <a:buChar char="ü"/>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Credit &amp; Debit Card (2.75% Convenience fee)</a:t>
            </a:r>
          </a:p>
          <a:p>
            <a:pPr marL="342900" indent="-342900" defTabSz="609570">
              <a:spcBef>
                <a:spcPts val="432"/>
              </a:spcBef>
              <a:buFont typeface="Wingdings" panose="05000000000000000000" pitchFamily="2" charset="2"/>
              <a:buChar char="ü"/>
              <a:defRPr/>
            </a:pPr>
            <a:r>
              <a:rPr lang="en-US" sz="1600" dirty="0">
                <a:solidFill>
                  <a:prstClr val="black"/>
                </a:solidFill>
                <a:latin typeface="Aptos" panose="020B0004020202020204" pitchFamily="34" charset="0"/>
                <a:cs typeface="Arial" panose="020B0604020202020204" pitchFamily="34" charset="0"/>
              </a:rPr>
              <a:t>Fidelity CHET (Under ACH option)</a:t>
            </a:r>
          </a:p>
          <a:p>
            <a:pPr marL="342900" indent="-342900" defTabSz="609570">
              <a:spcBef>
                <a:spcPts val="432"/>
              </a:spcBef>
              <a:buFont typeface="Wingdings" panose="05000000000000000000" pitchFamily="2" charset="2"/>
              <a:buChar char="ü"/>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Bill Pay</a:t>
            </a:r>
          </a:p>
          <a:p>
            <a:pPr marL="342900" indent="-342900" defTabSz="609570">
              <a:spcBef>
                <a:spcPts val="432"/>
              </a:spcBef>
              <a:buFont typeface="Wingdings" panose="05000000000000000000" pitchFamily="2" charset="2"/>
              <a:buChar char="ü"/>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Wire transfer –Partnered with </a:t>
            </a:r>
            <a:r>
              <a:rPr lang="en-US" sz="1600" dirty="0">
                <a:solidFill>
                  <a:prstClr val="black"/>
                </a:solidFill>
                <a:latin typeface="Aptos" panose="020B0004020202020204" pitchFamily="34" charset="0"/>
                <a:cs typeface="Arial" panose="020B0604020202020204" pitchFamily="34" charset="0"/>
              </a:rPr>
              <a:t>Flywire (International Students- No </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US bank account or US address)</a:t>
            </a:r>
          </a:p>
          <a:p>
            <a:pPr lvl="1" defTabSz="609570">
              <a:spcBef>
                <a:spcPts val="432"/>
              </a:spcBef>
              <a:defRPr/>
            </a:pPr>
            <a:endParaRPr lang="en-US" sz="800" dirty="0">
              <a:solidFill>
                <a:prstClr val="black"/>
              </a:solidFill>
              <a:latin typeface="Aptos" panose="020B0004020202020204" pitchFamily="34" charset="0"/>
              <a:cs typeface="Arial" panose="020B0604020202020204" pitchFamily="34" charset="0"/>
            </a:endParaRPr>
          </a:p>
          <a:p>
            <a:pPr defTabSz="609570">
              <a:spcBef>
                <a:spcPts val="432"/>
              </a:spcBef>
              <a:defRPr/>
            </a:pP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Mail-In Paper Checks</a:t>
            </a:r>
          </a:p>
          <a:p>
            <a:pPr marL="285750" indent="-285750" defTabSz="609570">
              <a:buFont typeface="Wingdings" panose="05000000000000000000" pitchFamily="2" charset="2"/>
              <a:buChar char="ü"/>
              <a:defRPr/>
            </a:pPr>
            <a:r>
              <a:rPr kumimoji="0" lang="en-US" sz="160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Check, Money Order &amp; 529 Payments (No Cash </a:t>
            </a:r>
            <a:r>
              <a:rPr lang="en-US" sz="1600" dirty="0">
                <a:solidFill>
                  <a:prstClr val="black"/>
                </a:solidFill>
                <a:latin typeface="Aptos" panose="020B0004020202020204" pitchFamily="34" charset="0"/>
                <a:cs typeface="Arial" panose="020B0604020202020204" pitchFamily="34" charset="0"/>
              </a:rPr>
              <a:t>Accepted</a:t>
            </a:r>
            <a:r>
              <a:rPr kumimoji="0" lang="en-US" sz="160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  </a:t>
            </a:r>
          </a:p>
          <a:p>
            <a:pPr marL="285750" indent="-285750" defTabSz="609570">
              <a:buFont typeface="Wingdings" panose="05000000000000000000" pitchFamily="2" charset="2"/>
              <a:buChar char="ü"/>
              <a:defRPr/>
            </a:pPr>
            <a:r>
              <a:rPr lang="en-US" sz="1600" dirty="0">
                <a:solidFill>
                  <a:prstClr val="black"/>
                </a:solidFill>
                <a:latin typeface="Aptos" panose="020B0004020202020204" pitchFamily="34" charset="0"/>
                <a:cs typeface="Arial" panose="020B0604020202020204" pitchFamily="34" charset="0"/>
              </a:rPr>
              <a:t>529 account holder must contact the plan provider to send payment</a:t>
            </a:r>
          </a:p>
          <a:p>
            <a:pPr marL="285750" indent="-285750" defTabSz="609570">
              <a:buFont typeface="Wingdings" panose="05000000000000000000" pitchFamily="2" charset="2"/>
              <a:buChar char="ü"/>
              <a:defRPr/>
            </a:pPr>
            <a:r>
              <a:rPr lang="en-US" sz="1600" dirty="0">
                <a:solidFill>
                  <a:prstClr val="black"/>
                </a:solidFill>
                <a:latin typeface="Aptos" panose="020B0004020202020204" pitchFamily="34" charset="0"/>
                <a:cs typeface="Arial" panose="020B0604020202020204" pitchFamily="34" charset="0"/>
              </a:rPr>
              <a:t>Payments MUST be sent </a:t>
            </a:r>
            <a:r>
              <a:rPr lang="en-US" sz="1600" b="1" u="sng" dirty="0">
                <a:solidFill>
                  <a:srgbClr val="C00000"/>
                </a:solidFill>
                <a:latin typeface="Aptos" panose="020B0004020202020204" pitchFamily="34" charset="0"/>
                <a:cs typeface="Arial" panose="020B0604020202020204" pitchFamily="34" charset="0"/>
              </a:rPr>
              <a:t>2-4 weeks before due date </a:t>
            </a:r>
            <a:r>
              <a:rPr lang="en-US" sz="1600" dirty="0">
                <a:solidFill>
                  <a:prstClr val="black"/>
                </a:solidFill>
                <a:latin typeface="Aptos" panose="020B0004020202020204" pitchFamily="34" charset="0"/>
                <a:cs typeface="Arial" panose="020B0604020202020204" pitchFamily="34" charset="0"/>
              </a:rPr>
              <a:t>to avoid receiving holds and late fees to the address below</a:t>
            </a:r>
          </a:p>
          <a:p>
            <a:pPr lvl="1" defTabSz="609570">
              <a:defRPr/>
            </a:pPr>
            <a:endParaRPr kumimoji="0" lang="en-US" sz="8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lvl="0" algn="ctr" defTabSz="609570">
              <a:defRPr/>
            </a:pPr>
            <a:r>
              <a:rPr lang="en-US" sz="1600" b="1" dirty="0">
                <a:solidFill>
                  <a:prstClr val="black"/>
                </a:solidFill>
                <a:latin typeface="Aptos" panose="020B0004020202020204" pitchFamily="34" charset="0"/>
                <a:cs typeface="Arial" panose="020B0604020202020204" pitchFamily="34" charset="0"/>
              </a:rPr>
              <a:t>University of Connecticut</a:t>
            </a:r>
          </a:p>
          <a:p>
            <a:pPr lvl="0" algn="ctr" defTabSz="609570">
              <a:defRPr/>
            </a:pPr>
            <a:r>
              <a:rPr lang="en-US" sz="1600" b="1" dirty="0">
                <a:solidFill>
                  <a:prstClr val="black"/>
                </a:solidFill>
                <a:latin typeface="Aptos" panose="020B0004020202020204" pitchFamily="34" charset="0"/>
                <a:cs typeface="Arial" panose="020B0604020202020204" pitchFamily="34" charset="0"/>
              </a:rPr>
              <a:t>233 Glenbrook Rd, </a:t>
            </a:r>
            <a:r>
              <a:rPr lang="en-US" sz="1600" b="1" dirty="0">
                <a:solidFill>
                  <a:srgbClr val="C00000"/>
                </a:solidFill>
                <a:latin typeface="Aptos" panose="020B0004020202020204" pitchFamily="34" charset="0"/>
                <a:cs typeface="Arial" panose="020B0604020202020204" pitchFamily="34" charset="0"/>
              </a:rPr>
              <a:t>Unit 4100</a:t>
            </a:r>
          </a:p>
          <a:p>
            <a:pPr lvl="0" algn="ctr" defTabSz="609570">
              <a:defRPr/>
            </a:pPr>
            <a:r>
              <a:rPr lang="en-US" sz="1600" b="1" dirty="0">
                <a:solidFill>
                  <a:prstClr val="black"/>
                </a:solidFill>
                <a:latin typeface="Aptos" panose="020B0004020202020204" pitchFamily="34" charset="0"/>
                <a:cs typeface="Arial" panose="020B0604020202020204" pitchFamily="34" charset="0"/>
              </a:rPr>
              <a:t>Storrs, CT 06269</a:t>
            </a:r>
          </a:p>
          <a:p>
            <a:pPr lvl="0" algn="ctr" defTabSz="609570">
              <a:defRPr/>
            </a:pPr>
            <a:endParaRPr kumimoji="0" lang="en-US" sz="8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342900" indent="-342900" defTabSz="609570">
              <a:spcBef>
                <a:spcPts val="432"/>
              </a:spcBef>
              <a:buFont typeface="Wingdings" panose="05000000000000000000" pitchFamily="2" charset="2"/>
              <a:buChar char="ü"/>
              <a:defRPr/>
            </a:pPr>
            <a:r>
              <a:rPr lang="en-US" sz="1600" dirty="0">
                <a:solidFill>
                  <a:prstClr val="black"/>
                </a:solidFill>
                <a:latin typeface="Aptos" panose="020B0004020202020204" pitchFamily="34" charset="0"/>
                <a:cs typeface="Arial" panose="020B0604020202020204" pitchFamily="34" charset="0"/>
              </a:rPr>
              <a:t>MUST include UNIT 4100 in address, students name and PeopleSoft ID on check</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Payment Plans </a:t>
            </a:r>
          </a:p>
        </p:txBody>
      </p:sp>
      <p:pic>
        <p:nvPicPr>
          <p:cNvPr id="13" name="Picture 12">
            <a:extLst>
              <a:ext uri="{FF2B5EF4-FFF2-40B4-BE49-F238E27FC236}">
                <a16:creationId xmlns:a16="http://schemas.microsoft.com/office/drawing/2014/main" id="{88937B73-782D-6321-C37C-9428DA753056}"/>
              </a:ext>
            </a:extLst>
          </p:cNvPr>
          <p:cNvPicPr>
            <a:picLocks noChangeAspect="1"/>
          </p:cNvPicPr>
          <p:nvPr/>
        </p:nvPicPr>
        <p:blipFill rotWithShape="1">
          <a:blip r:embed="rId6"/>
          <a:srcRect l="72298" t="8005" r="4571" b="23194"/>
          <a:stretch/>
        </p:blipFill>
        <p:spPr>
          <a:xfrm>
            <a:off x="318457" y="1589888"/>
            <a:ext cx="1739573" cy="1683309"/>
          </a:xfrm>
          <a:prstGeom prst="rect">
            <a:avLst/>
          </a:prstGeom>
        </p:spPr>
      </p:pic>
      <p:pic>
        <p:nvPicPr>
          <p:cNvPr id="22" name="Picture 21">
            <a:extLst>
              <a:ext uri="{FF2B5EF4-FFF2-40B4-BE49-F238E27FC236}">
                <a16:creationId xmlns:a16="http://schemas.microsoft.com/office/drawing/2014/main" id="{BB02D1F2-31A4-0444-0934-01C86EC7CBD0}"/>
              </a:ext>
            </a:extLst>
          </p:cNvPr>
          <p:cNvPicPr>
            <a:picLocks noChangeAspect="1"/>
          </p:cNvPicPr>
          <p:nvPr/>
        </p:nvPicPr>
        <p:blipFill>
          <a:blip r:embed="rId7"/>
          <a:stretch>
            <a:fillRect/>
          </a:stretch>
        </p:blipFill>
        <p:spPr>
          <a:xfrm>
            <a:off x="701362" y="4940831"/>
            <a:ext cx="1454225" cy="1257365"/>
          </a:xfrm>
          <a:prstGeom prst="rect">
            <a:avLst/>
          </a:prstGeom>
        </p:spPr>
      </p:pic>
      <p:pic>
        <p:nvPicPr>
          <p:cNvPr id="24" name="Picture 23">
            <a:extLst>
              <a:ext uri="{FF2B5EF4-FFF2-40B4-BE49-F238E27FC236}">
                <a16:creationId xmlns:a16="http://schemas.microsoft.com/office/drawing/2014/main" id="{AAFF0854-84FF-E386-640D-C7BA70E2F47D}"/>
              </a:ext>
            </a:extLst>
          </p:cNvPr>
          <p:cNvPicPr>
            <a:picLocks noChangeAspect="1"/>
          </p:cNvPicPr>
          <p:nvPr/>
        </p:nvPicPr>
        <p:blipFill>
          <a:blip r:embed="rId8"/>
          <a:stretch>
            <a:fillRect/>
          </a:stretch>
        </p:blipFill>
        <p:spPr>
          <a:xfrm>
            <a:off x="658013" y="3584804"/>
            <a:ext cx="1242089" cy="762945"/>
          </a:xfrm>
          <a:prstGeom prst="rect">
            <a:avLst/>
          </a:prstGeom>
        </p:spPr>
      </p:pic>
      <p:pic>
        <p:nvPicPr>
          <p:cNvPr id="35" name="Video 34">
            <a:hlinkClick r:id="" action="ppaction://media"/>
            <a:extLst>
              <a:ext uri="{FF2B5EF4-FFF2-40B4-BE49-F238E27FC236}">
                <a16:creationId xmlns:a16="http://schemas.microsoft.com/office/drawing/2014/main" id="{D593A261-246F-85E2-F4AB-DD07A046228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3750597" y="4548093"/>
            <a:ext cx="2057400" cy="2057400"/>
          </a:xfrm>
          <a:prstGeom prst="ellipse">
            <a:avLst/>
          </a:prstGeom>
        </p:spPr>
      </p:pic>
    </p:spTree>
    <p:extLst>
      <p:ext uri="{BB962C8B-B14F-4D97-AF65-F5344CB8AC3E}">
        <p14:creationId xmlns:p14="http://schemas.microsoft.com/office/powerpoint/2010/main" val="2023227083"/>
      </p:ext>
    </p:extLst>
  </p:cSld>
  <p:clrMapOvr>
    <a:masterClrMapping/>
  </p:clrMapOvr>
  <mc:AlternateContent xmlns:mc="http://schemas.openxmlformats.org/markup-compatibility/2006" xmlns:p14="http://schemas.microsoft.com/office/powerpoint/2010/main">
    <mc:Choice Requires="p14">
      <p:transition spd="slow" p14:dur="2000" advTm="218428"/>
    </mc:Choice>
    <mc:Fallback xmlns="">
      <p:transition spd="slow" advTm="21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5"/>
                </p:tgtEl>
              </p:cMediaNode>
            </p:video>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
                                        </p:tgtEl>
                                      </p:cBhvr>
                                    </p:cmd>
                                  </p:childTnLst>
                                </p:cTn>
                              </p:par>
                            </p:childTnLst>
                          </p:cTn>
                        </p:par>
                      </p:childTnLst>
                    </p:cTn>
                  </p:par>
                </p:childTnLst>
              </p:cTn>
              <p:nextCondLst>
                <p:cond evt="onClick" delay="0">
                  <p:tgtEl>
                    <p:spTgt spid="3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dirty="0">
                <a:solidFill>
                  <a:schemeClr val="bg1"/>
                </a:solidFill>
              </a:rPr>
              <a:t>Agenda</a:t>
            </a:r>
          </a:p>
        </p:txBody>
      </p:sp>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5">
            <a:extLst>
              <a:ext uri="{28A0092B-C50C-407E-A947-70E740481C1C}">
                <a14:useLocalDpi xmlns:a14="http://schemas.microsoft.com/office/drawing/2010/main" val="0"/>
              </a:ext>
            </a:extLst>
          </a:blip>
          <a:srcRect l="-2" r="3" b="94315"/>
          <a:stretch/>
        </p:blipFill>
        <p:spPr>
          <a:xfrm>
            <a:off x="1" y="0"/>
            <a:ext cx="12191999" cy="1143000"/>
          </a:xfrm>
          <a:prstGeom prst="rect">
            <a:avLst/>
          </a:prstGeom>
          <a:noFill/>
        </p:spPr>
      </p:pic>
      <p:sp>
        <p:nvSpPr>
          <p:cNvPr id="27" name="TextBox 26">
            <a:extLst>
              <a:ext uri="{FF2B5EF4-FFF2-40B4-BE49-F238E27FC236}">
                <a16:creationId xmlns:a16="http://schemas.microsoft.com/office/drawing/2014/main" id="{8C334232-652C-1861-50DD-859642A207A7}"/>
              </a:ext>
            </a:extLst>
          </p:cNvPr>
          <p:cNvSpPr txBox="1"/>
          <p:nvPr/>
        </p:nvSpPr>
        <p:spPr>
          <a:xfrm>
            <a:off x="503107" y="275499"/>
            <a:ext cx="10735733" cy="646331"/>
          </a:xfrm>
          <a:prstGeom prst="rect">
            <a:avLst/>
          </a:prstGeom>
          <a:noFill/>
        </p:spPr>
        <p:txBody>
          <a:bodyPr wrap="square">
            <a:spAutoFit/>
          </a:bodyPr>
          <a:lstStyle/>
          <a:p>
            <a:pPr defTabSz="609570">
              <a:defRPr/>
            </a:pPr>
            <a:r>
              <a:rPr lang="en-US" sz="3600">
                <a:solidFill>
                  <a:srgbClr val="FFC000"/>
                </a:solidFill>
                <a:latin typeface="Arial"/>
                <a:cs typeface="Arial"/>
              </a:rPr>
              <a:t>Payment Plans</a:t>
            </a:r>
            <a:endParaRPr lang="en-US" sz="3600">
              <a:solidFill>
                <a:srgbClr val="FFC000"/>
              </a:solidFill>
              <a:latin typeface="Calibri"/>
            </a:endParaRPr>
          </a:p>
        </p:txBody>
      </p:sp>
      <p:sp>
        <p:nvSpPr>
          <p:cNvPr id="3" name="Rectangle 2">
            <a:extLst>
              <a:ext uri="{FF2B5EF4-FFF2-40B4-BE49-F238E27FC236}">
                <a16:creationId xmlns:a16="http://schemas.microsoft.com/office/drawing/2014/main" id="{468783BE-AAB2-2736-6D56-C04EDC618BD8}"/>
              </a:ext>
            </a:extLst>
          </p:cNvPr>
          <p:cNvSpPr/>
          <p:nvPr/>
        </p:nvSpPr>
        <p:spPr>
          <a:xfrm>
            <a:off x="10010003" y="4351921"/>
            <a:ext cx="744035" cy="350859"/>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CD27472-0F1D-3BD9-504C-B164A9B915B4}"/>
              </a:ext>
            </a:extLst>
          </p:cNvPr>
          <p:cNvSpPr/>
          <p:nvPr/>
        </p:nvSpPr>
        <p:spPr>
          <a:xfrm>
            <a:off x="10412111" y="5438829"/>
            <a:ext cx="765766" cy="180013"/>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2E020A1C-2959-A181-2992-261BFE2E00CF}"/>
              </a:ext>
            </a:extLst>
          </p:cNvPr>
          <p:cNvGrpSpPr/>
          <p:nvPr/>
        </p:nvGrpSpPr>
        <p:grpSpPr>
          <a:xfrm>
            <a:off x="7619317" y="1830010"/>
            <a:ext cx="4108875" cy="4396483"/>
            <a:chOff x="7324344" y="1428245"/>
            <a:chExt cx="4628130" cy="4533644"/>
          </a:xfrm>
        </p:grpSpPr>
        <p:grpSp>
          <p:nvGrpSpPr>
            <p:cNvPr id="14" name="Group 13">
              <a:extLst>
                <a:ext uri="{FF2B5EF4-FFF2-40B4-BE49-F238E27FC236}">
                  <a16:creationId xmlns:a16="http://schemas.microsoft.com/office/drawing/2014/main" id="{4350970F-3FF1-AA6C-F9F7-A75D32F317C1}"/>
                </a:ext>
              </a:extLst>
            </p:cNvPr>
            <p:cNvGrpSpPr/>
            <p:nvPr/>
          </p:nvGrpSpPr>
          <p:grpSpPr>
            <a:xfrm>
              <a:off x="7324344" y="1428245"/>
              <a:ext cx="4628130" cy="4533644"/>
              <a:chOff x="7055242" y="1428244"/>
              <a:chExt cx="4897232" cy="4688915"/>
            </a:xfrm>
          </p:grpSpPr>
          <p:grpSp>
            <p:nvGrpSpPr>
              <p:cNvPr id="17" name="Group 16">
                <a:extLst>
                  <a:ext uri="{FF2B5EF4-FFF2-40B4-BE49-F238E27FC236}">
                    <a16:creationId xmlns:a16="http://schemas.microsoft.com/office/drawing/2014/main" id="{AE8C8DD5-56E8-8EAB-D2C0-01AD6E815ADC}"/>
                  </a:ext>
                </a:extLst>
              </p:cNvPr>
              <p:cNvGrpSpPr/>
              <p:nvPr/>
            </p:nvGrpSpPr>
            <p:grpSpPr>
              <a:xfrm>
                <a:off x="7055242" y="1428244"/>
                <a:ext cx="4897232" cy="4688915"/>
                <a:chOff x="7095584" y="1813831"/>
                <a:chExt cx="4897232" cy="4688915"/>
              </a:xfrm>
            </p:grpSpPr>
            <p:grpSp>
              <p:nvGrpSpPr>
                <p:cNvPr id="19" name="Group 18">
                  <a:extLst>
                    <a:ext uri="{FF2B5EF4-FFF2-40B4-BE49-F238E27FC236}">
                      <a16:creationId xmlns:a16="http://schemas.microsoft.com/office/drawing/2014/main" id="{0180B2FD-3517-A428-B9E7-573FE1C3CE72}"/>
                    </a:ext>
                  </a:extLst>
                </p:cNvPr>
                <p:cNvGrpSpPr/>
                <p:nvPr/>
              </p:nvGrpSpPr>
              <p:grpSpPr>
                <a:xfrm>
                  <a:off x="7372345" y="4855339"/>
                  <a:ext cx="4133461" cy="1647407"/>
                  <a:chOff x="5590727" y="3645135"/>
                  <a:chExt cx="3209152" cy="1338001"/>
                </a:xfrm>
              </p:grpSpPr>
              <p:pic>
                <p:nvPicPr>
                  <p:cNvPr id="46" name="Picture 45">
                    <a:extLst>
                      <a:ext uri="{FF2B5EF4-FFF2-40B4-BE49-F238E27FC236}">
                        <a16:creationId xmlns:a16="http://schemas.microsoft.com/office/drawing/2014/main" id="{4A540BD8-47BE-1C89-4E37-076CCD922BBE}"/>
                      </a:ext>
                    </a:extLst>
                  </p:cNvPr>
                  <p:cNvPicPr>
                    <a:picLocks noChangeAspect="1"/>
                  </p:cNvPicPr>
                  <p:nvPr/>
                </p:nvPicPr>
                <p:blipFill rotWithShape="1">
                  <a:blip r:embed="rId6"/>
                  <a:srcRect l="13006" t="7563" r="3670" b="10455"/>
                  <a:stretch/>
                </p:blipFill>
                <p:spPr>
                  <a:xfrm>
                    <a:off x="5590727" y="3645135"/>
                    <a:ext cx="3209152" cy="1338001"/>
                  </a:xfrm>
                  <a:prstGeom prst="rect">
                    <a:avLst/>
                  </a:prstGeom>
                </p:spPr>
              </p:pic>
              <p:sp>
                <p:nvSpPr>
                  <p:cNvPr id="49" name="Rectangle 48">
                    <a:extLst>
                      <a:ext uri="{FF2B5EF4-FFF2-40B4-BE49-F238E27FC236}">
                        <a16:creationId xmlns:a16="http://schemas.microsoft.com/office/drawing/2014/main" id="{F2606782-DE02-E93E-F56E-BE60DF96FFB7}"/>
                      </a:ext>
                    </a:extLst>
                  </p:cNvPr>
                  <p:cNvSpPr/>
                  <p:nvPr/>
                </p:nvSpPr>
                <p:spPr>
                  <a:xfrm>
                    <a:off x="5983726" y="4407916"/>
                    <a:ext cx="2623375" cy="187440"/>
                  </a:xfrm>
                  <a:prstGeom prst="rect">
                    <a:avLst/>
                  </a:prstGeom>
                  <a:noFill/>
                  <a:ln w="28575" cap="flat" cmpd="sng" algn="ctr">
                    <a:solidFill>
                      <a:srgbClr val="C00000"/>
                    </a:solidFill>
                    <a:prstDash val="solid"/>
                  </a:ln>
                  <a:effectLst/>
                </p:spPr>
                <p:txBody>
                  <a:bodyPr rtlCol="0" anchor="ctr"/>
                  <a:lstStyle/>
                  <a:p>
                    <a:pPr marL="0" marR="0" lvl="0" indent="0" algn="ctr" defTabSz="6095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5DD06C75-816D-F1DD-E9BB-09F309A2D338}"/>
                    </a:ext>
                  </a:extLst>
                </p:cNvPr>
                <p:cNvGrpSpPr/>
                <p:nvPr/>
              </p:nvGrpSpPr>
              <p:grpSpPr>
                <a:xfrm>
                  <a:off x="7095584" y="1813831"/>
                  <a:ext cx="4897232" cy="2850933"/>
                  <a:chOff x="7095584" y="1813831"/>
                  <a:chExt cx="4897232" cy="2850933"/>
                </a:xfrm>
              </p:grpSpPr>
              <p:grpSp>
                <p:nvGrpSpPr>
                  <p:cNvPr id="23" name="Group 22">
                    <a:extLst>
                      <a:ext uri="{FF2B5EF4-FFF2-40B4-BE49-F238E27FC236}">
                        <a16:creationId xmlns:a16="http://schemas.microsoft.com/office/drawing/2014/main" id="{97F55DC6-40A8-4D25-18A4-1A2DC59C293B}"/>
                      </a:ext>
                    </a:extLst>
                  </p:cNvPr>
                  <p:cNvGrpSpPr/>
                  <p:nvPr/>
                </p:nvGrpSpPr>
                <p:grpSpPr>
                  <a:xfrm>
                    <a:off x="7095584" y="1813831"/>
                    <a:ext cx="4897232" cy="2850933"/>
                    <a:chOff x="7095584" y="1813831"/>
                    <a:chExt cx="4897232" cy="2850933"/>
                  </a:xfrm>
                </p:grpSpPr>
                <p:grpSp>
                  <p:nvGrpSpPr>
                    <p:cNvPr id="25" name="Group 24">
                      <a:extLst>
                        <a:ext uri="{FF2B5EF4-FFF2-40B4-BE49-F238E27FC236}">
                          <a16:creationId xmlns:a16="http://schemas.microsoft.com/office/drawing/2014/main" id="{872D90B2-010A-59BB-C07A-DE7CBF969A33}"/>
                        </a:ext>
                      </a:extLst>
                    </p:cNvPr>
                    <p:cNvGrpSpPr/>
                    <p:nvPr/>
                  </p:nvGrpSpPr>
                  <p:grpSpPr>
                    <a:xfrm>
                      <a:off x="7095584" y="1813831"/>
                      <a:ext cx="4897232" cy="2850933"/>
                      <a:chOff x="7095584" y="1813831"/>
                      <a:chExt cx="4897232" cy="2850933"/>
                    </a:xfrm>
                  </p:grpSpPr>
                  <p:grpSp>
                    <p:nvGrpSpPr>
                      <p:cNvPr id="38" name="Group 37">
                        <a:extLst>
                          <a:ext uri="{FF2B5EF4-FFF2-40B4-BE49-F238E27FC236}">
                            <a16:creationId xmlns:a16="http://schemas.microsoft.com/office/drawing/2014/main" id="{4925CB08-F28F-DD34-A271-2209D187412E}"/>
                          </a:ext>
                        </a:extLst>
                      </p:cNvPr>
                      <p:cNvGrpSpPr/>
                      <p:nvPr/>
                    </p:nvGrpSpPr>
                    <p:grpSpPr>
                      <a:xfrm>
                        <a:off x="7095584" y="1813831"/>
                        <a:ext cx="4897232" cy="2850933"/>
                        <a:chOff x="5321686" y="1450021"/>
                        <a:chExt cx="3672924" cy="2138199"/>
                      </a:xfrm>
                    </p:grpSpPr>
                    <p:pic>
                      <p:nvPicPr>
                        <p:cNvPr id="42" name="Picture 41">
                          <a:extLst>
                            <a:ext uri="{FF2B5EF4-FFF2-40B4-BE49-F238E27FC236}">
                              <a16:creationId xmlns:a16="http://schemas.microsoft.com/office/drawing/2014/main" id="{48B742E9-2D3F-040C-432E-1F475A178F62}"/>
                            </a:ext>
                          </a:extLst>
                        </p:cNvPr>
                        <p:cNvPicPr>
                          <a:picLocks noChangeAspect="1"/>
                        </p:cNvPicPr>
                        <p:nvPr/>
                      </p:nvPicPr>
                      <p:blipFill rotWithShape="1">
                        <a:blip r:embed="rId7"/>
                        <a:srcRect t="33267"/>
                        <a:stretch/>
                      </p:blipFill>
                      <p:spPr>
                        <a:xfrm>
                          <a:off x="5365188" y="2191176"/>
                          <a:ext cx="3432669" cy="1397044"/>
                        </a:xfrm>
                        <a:prstGeom prst="rect">
                          <a:avLst/>
                        </a:prstGeom>
                      </p:spPr>
                    </p:pic>
                    <p:pic>
                      <p:nvPicPr>
                        <p:cNvPr id="43" name="Picture 42">
                          <a:extLst>
                            <a:ext uri="{FF2B5EF4-FFF2-40B4-BE49-F238E27FC236}">
                              <a16:creationId xmlns:a16="http://schemas.microsoft.com/office/drawing/2014/main" id="{6F532298-BD74-2BEE-84D9-D2180804851C}"/>
                            </a:ext>
                          </a:extLst>
                        </p:cNvPr>
                        <p:cNvPicPr>
                          <a:picLocks noChangeAspect="1"/>
                        </p:cNvPicPr>
                        <p:nvPr/>
                      </p:nvPicPr>
                      <p:blipFill>
                        <a:blip r:embed="rId8"/>
                        <a:srcRect r="25003"/>
                        <a:stretch/>
                      </p:blipFill>
                      <p:spPr>
                        <a:xfrm>
                          <a:off x="5321686" y="1450021"/>
                          <a:ext cx="3672924" cy="435203"/>
                        </a:xfrm>
                        <a:prstGeom prst="rect">
                          <a:avLst/>
                        </a:prstGeom>
                      </p:spPr>
                    </p:pic>
                  </p:grpSp>
                  <p:sp>
                    <p:nvSpPr>
                      <p:cNvPr id="39" name="Rectangle 38">
                        <a:extLst>
                          <a:ext uri="{FF2B5EF4-FFF2-40B4-BE49-F238E27FC236}">
                            <a16:creationId xmlns:a16="http://schemas.microsoft.com/office/drawing/2014/main" id="{9F370120-1A54-96D5-12B4-40225A35E8F9}"/>
                          </a:ext>
                        </a:extLst>
                      </p:cNvPr>
                      <p:cNvSpPr/>
                      <p:nvPr/>
                    </p:nvSpPr>
                    <p:spPr>
                      <a:xfrm>
                        <a:off x="7965754" y="2871554"/>
                        <a:ext cx="652678" cy="258483"/>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6" name="TextBox 25">
                      <a:extLst>
                        <a:ext uri="{FF2B5EF4-FFF2-40B4-BE49-F238E27FC236}">
                          <a16:creationId xmlns:a16="http://schemas.microsoft.com/office/drawing/2014/main" id="{1B1DFA1A-B6B0-2E20-F22A-C12C0F9B6087}"/>
                        </a:ext>
                      </a:extLst>
                    </p:cNvPr>
                    <p:cNvSpPr txBox="1"/>
                    <p:nvPr/>
                  </p:nvSpPr>
                  <p:spPr>
                    <a:xfrm>
                      <a:off x="7933059" y="2853826"/>
                      <a:ext cx="885660" cy="3310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(Year)</a:t>
                      </a:r>
                    </a:p>
                  </p:txBody>
                </p:sp>
              </p:grpSp>
              <p:sp>
                <p:nvSpPr>
                  <p:cNvPr id="24" name="Rectangle 23">
                    <a:extLst>
                      <a:ext uri="{FF2B5EF4-FFF2-40B4-BE49-F238E27FC236}">
                        <a16:creationId xmlns:a16="http://schemas.microsoft.com/office/drawing/2014/main" id="{29EAA3FB-4477-767E-A603-35EB85232DC8}"/>
                      </a:ext>
                    </a:extLst>
                  </p:cNvPr>
                  <p:cNvSpPr/>
                  <p:nvPr/>
                </p:nvSpPr>
                <p:spPr>
                  <a:xfrm>
                    <a:off x="8146874" y="4054558"/>
                    <a:ext cx="624469" cy="212623"/>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ectangle 20">
                  <a:extLst>
                    <a:ext uri="{FF2B5EF4-FFF2-40B4-BE49-F238E27FC236}">
                      <a16:creationId xmlns:a16="http://schemas.microsoft.com/office/drawing/2014/main" id="{FF0A4EF0-51E0-2832-98A7-411473766D8F}"/>
                    </a:ext>
                  </a:extLst>
                </p:cNvPr>
                <p:cNvSpPr/>
                <p:nvPr/>
              </p:nvSpPr>
              <p:spPr>
                <a:xfrm>
                  <a:off x="9084733" y="5813423"/>
                  <a:ext cx="520352" cy="201067"/>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E899F0D4-06CF-43A5-9EE8-4640F8AEF2E0}"/>
                    </a:ext>
                  </a:extLst>
                </p:cNvPr>
                <p:cNvSpPr/>
                <p:nvPr/>
              </p:nvSpPr>
              <p:spPr>
                <a:xfrm>
                  <a:off x="9930780" y="5340999"/>
                  <a:ext cx="863600" cy="230785"/>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8" name="Rectangle 17">
                <a:extLst>
                  <a:ext uri="{FF2B5EF4-FFF2-40B4-BE49-F238E27FC236}">
                    <a16:creationId xmlns:a16="http://schemas.microsoft.com/office/drawing/2014/main" id="{159ED27F-F619-70C3-BDCB-B335F93C7062}"/>
                  </a:ext>
                </a:extLst>
              </p:cNvPr>
              <p:cNvSpPr/>
              <p:nvPr/>
            </p:nvSpPr>
            <p:spPr>
              <a:xfrm>
                <a:off x="7287209" y="2883160"/>
                <a:ext cx="1471785" cy="138527"/>
              </a:xfrm>
              <a:prstGeom prst="rect">
                <a:avLst/>
              </a:prstGeom>
              <a:solidFill>
                <a:schemeClr val="accent6">
                  <a:lumMod val="20000"/>
                  <a:lumOff val="8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9E11715E-181E-AA08-E09F-E43C99E89A0D}"/>
                </a:ext>
              </a:extLst>
            </p:cNvPr>
            <p:cNvSpPr/>
            <p:nvPr/>
          </p:nvSpPr>
          <p:spPr>
            <a:xfrm>
              <a:off x="10465336" y="5292386"/>
              <a:ext cx="669726" cy="194409"/>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5752006-6AFA-CBD0-4500-249123E59037}"/>
                </a:ext>
              </a:extLst>
            </p:cNvPr>
            <p:cNvSpPr/>
            <p:nvPr/>
          </p:nvSpPr>
          <p:spPr>
            <a:xfrm>
              <a:off x="10016114" y="4365750"/>
              <a:ext cx="1002405" cy="897903"/>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1" name="TextBox 50">
            <a:extLst>
              <a:ext uri="{FF2B5EF4-FFF2-40B4-BE49-F238E27FC236}">
                <a16:creationId xmlns:a16="http://schemas.microsoft.com/office/drawing/2014/main" id="{22B5EEC4-2877-A3AB-8035-1D217B0CE966}"/>
              </a:ext>
            </a:extLst>
          </p:cNvPr>
          <p:cNvSpPr txBox="1"/>
          <p:nvPr/>
        </p:nvSpPr>
        <p:spPr>
          <a:xfrm>
            <a:off x="376804" y="1499399"/>
            <a:ext cx="7082847" cy="4557787"/>
          </a:xfrm>
          <a:prstGeom prst="rect">
            <a:avLst/>
          </a:prstGeom>
        </p:spPr>
        <p:txBody>
          <a:bodyPr vert="horz" lIns="121920" tIns="60960" rIns="121920" bIns="60960" rtlCol="0">
            <a:noAutofit/>
          </a:bodyPr>
          <a:lstStyle/>
          <a:p>
            <a:pPr marL="152369" defTabSz="609570">
              <a:spcBef>
                <a:spcPct val="20000"/>
              </a:spcBef>
              <a:defRPr/>
            </a:pPr>
            <a:r>
              <a:rPr lang="en-US" sz="1500" b="1" dirty="0">
                <a:solidFill>
                  <a:prstClr val="black"/>
                </a:solidFill>
                <a:cs typeface="Arial"/>
              </a:rPr>
              <a:t>Fall &amp; Spring ONLY</a:t>
            </a:r>
          </a:p>
          <a:p>
            <a:pPr marL="152369" defTabSz="609570">
              <a:spcBef>
                <a:spcPct val="20000"/>
              </a:spcBef>
              <a:defRPr/>
            </a:pPr>
            <a:r>
              <a:rPr lang="en-US" sz="1500" b="1" dirty="0">
                <a:solidFill>
                  <a:prstClr val="black"/>
                </a:solidFill>
                <a:cs typeface="Arial"/>
              </a:rPr>
              <a:t>Interest Free</a:t>
            </a:r>
          </a:p>
          <a:p>
            <a:pPr marL="152369" defTabSz="609570">
              <a:spcBef>
                <a:spcPct val="20000"/>
              </a:spcBef>
              <a:defRPr/>
            </a:pPr>
            <a:r>
              <a:rPr lang="en-US" sz="1500" b="1" dirty="0">
                <a:solidFill>
                  <a:prstClr val="black"/>
                </a:solidFill>
                <a:cs typeface="Arial"/>
              </a:rPr>
              <a:t>5, 4 &amp; 3 Installment Payment Plans (based on date plan was entered)</a:t>
            </a:r>
          </a:p>
          <a:p>
            <a:pPr marL="152369" defTabSz="609570">
              <a:spcBef>
                <a:spcPct val="20000"/>
              </a:spcBef>
              <a:defRPr/>
            </a:pPr>
            <a:r>
              <a:rPr lang="en-US" sz="1500" b="1" dirty="0">
                <a:solidFill>
                  <a:prstClr val="black"/>
                </a:solidFill>
                <a:cs typeface="Arial"/>
              </a:rPr>
              <a:t>$100 Non-Refundable to activate semester plan</a:t>
            </a:r>
          </a:p>
          <a:p>
            <a:pPr marL="152369" defTabSz="609570">
              <a:spcBef>
                <a:spcPct val="20000"/>
              </a:spcBef>
              <a:defRPr/>
            </a:pPr>
            <a:endParaRPr lang="en-US" sz="1500" b="1" dirty="0">
              <a:solidFill>
                <a:prstClr val="black"/>
              </a:solidFill>
              <a:cs typeface="Arial"/>
            </a:endParaRPr>
          </a:p>
          <a:p>
            <a:pPr marL="152369" defTabSz="609570">
              <a:spcBef>
                <a:spcPct val="20000"/>
              </a:spcBef>
              <a:defRPr/>
            </a:pPr>
            <a:endParaRPr lang="en-US" sz="1500" b="1" dirty="0">
              <a:solidFill>
                <a:prstClr val="black"/>
              </a:solidFill>
              <a:cs typeface="Arial"/>
            </a:endParaRPr>
          </a:p>
          <a:p>
            <a:pPr marL="152369" defTabSz="609570">
              <a:spcBef>
                <a:spcPct val="20000"/>
              </a:spcBef>
              <a:defRPr/>
            </a:pPr>
            <a:r>
              <a:rPr lang="en-US" sz="1500" b="1" dirty="0">
                <a:solidFill>
                  <a:srgbClr val="C00000"/>
                </a:solidFill>
                <a:cs typeface="Arial"/>
              </a:rPr>
              <a:t>Additional Information:</a:t>
            </a:r>
            <a:endParaRPr lang="en-US" sz="1500" b="1" dirty="0">
              <a:solidFill>
                <a:prstClr val="black"/>
              </a:solidFill>
              <a:cs typeface="Arial"/>
            </a:endParaRPr>
          </a:p>
          <a:p>
            <a:pPr marL="438119" indent="-285750" defTabSz="609570">
              <a:spcBef>
                <a:spcPct val="20000"/>
              </a:spcBef>
              <a:buFont typeface="Wingdings" panose="05000000000000000000" pitchFamily="2" charset="2"/>
              <a:buChar char="ü"/>
              <a:defRPr/>
            </a:pPr>
            <a:r>
              <a:rPr lang="en-US" sz="1500" dirty="0">
                <a:solidFill>
                  <a:prstClr val="black"/>
                </a:solidFill>
                <a:cs typeface="Arial"/>
              </a:rPr>
              <a:t>Balance of $300+</a:t>
            </a:r>
          </a:p>
          <a:p>
            <a:pPr marL="438119" indent="-285750" defTabSz="609570">
              <a:spcBef>
                <a:spcPct val="20000"/>
              </a:spcBef>
              <a:buFont typeface="Wingdings" panose="05000000000000000000" pitchFamily="2" charset="2"/>
              <a:buChar char="ü"/>
              <a:defRPr/>
            </a:pPr>
            <a:r>
              <a:rPr lang="en-US" sz="1500" dirty="0">
                <a:solidFill>
                  <a:prstClr val="black"/>
                </a:solidFill>
                <a:cs typeface="Arial"/>
              </a:rPr>
              <a:t>Previous semester MUST be paid off</a:t>
            </a:r>
          </a:p>
          <a:p>
            <a:pPr marL="438119" indent="-285750" defTabSz="609570">
              <a:spcBef>
                <a:spcPct val="20000"/>
              </a:spcBef>
              <a:buFont typeface="Wingdings" panose="05000000000000000000" pitchFamily="2" charset="2"/>
              <a:buChar char="ü"/>
              <a:defRPr/>
            </a:pPr>
            <a:r>
              <a:rPr lang="en-US" sz="1500" b="1" dirty="0">
                <a:solidFill>
                  <a:prstClr val="black"/>
                </a:solidFill>
                <a:cs typeface="Arial"/>
              </a:rPr>
              <a:t>U.S. Payment Plans: </a:t>
            </a:r>
            <a:r>
              <a:rPr lang="en-US" sz="1500" dirty="0">
                <a:solidFill>
                  <a:prstClr val="black"/>
                </a:solidFill>
                <a:cs typeface="Arial"/>
              </a:rPr>
              <a:t>Automatic monthly withdrawals</a:t>
            </a:r>
          </a:p>
          <a:p>
            <a:pPr marL="895319" lvl="1" indent="-285750" defTabSz="609570">
              <a:spcBef>
                <a:spcPct val="20000"/>
              </a:spcBef>
              <a:buFont typeface="Arial" panose="020B0604020202020204" pitchFamily="34" charset="0"/>
              <a:buChar char="•"/>
              <a:defRPr/>
            </a:pPr>
            <a:r>
              <a:rPr lang="en-US" sz="1500" dirty="0">
                <a:solidFill>
                  <a:prstClr val="black"/>
                </a:solidFill>
                <a:cs typeface="Arial"/>
              </a:rPr>
              <a:t>Routing/Account # (ACH) , Credit &amp; Debit Card (2.75% fee),  CHET accounts</a:t>
            </a:r>
          </a:p>
          <a:p>
            <a:pPr marL="438119" indent="-285750" defTabSz="609570">
              <a:spcBef>
                <a:spcPct val="20000"/>
              </a:spcBef>
              <a:buFont typeface="Wingdings" panose="05000000000000000000" pitchFamily="2" charset="2"/>
              <a:buChar char="ü"/>
              <a:defRPr/>
            </a:pPr>
            <a:r>
              <a:rPr lang="en-US" sz="1500" b="1" dirty="0">
                <a:solidFill>
                  <a:prstClr val="black"/>
                </a:solidFill>
                <a:cs typeface="Arial"/>
              </a:rPr>
              <a:t>International Payment Plans: </a:t>
            </a:r>
            <a:r>
              <a:rPr lang="en-US" sz="1500" dirty="0">
                <a:solidFill>
                  <a:prstClr val="black"/>
                </a:solidFill>
                <a:cs typeface="Arial"/>
              </a:rPr>
              <a:t>Manually initiates payment ahead of installment due date every month</a:t>
            </a:r>
          </a:p>
          <a:p>
            <a:pPr marL="895319" lvl="1" indent="-285750" defTabSz="609570">
              <a:spcBef>
                <a:spcPct val="20000"/>
              </a:spcBef>
              <a:buFont typeface="Arial" panose="020B0604020202020204" pitchFamily="34" charset="0"/>
              <a:buChar char="•"/>
              <a:defRPr/>
            </a:pPr>
            <a:r>
              <a:rPr lang="en-US" sz="1500" dirty="0">
                <a:solidFill>
                  <a:prstClr val="black"/>
                </a:solidFill>
                <a:cs typeface="Arial"/>
              </a:rPr>
              <a:t>Wire transfer</a:t>
            </a:r>
          </a:p>
          <a:p>
            <a:pPr marL="438119" indent="-285750" defTabSz="609570">
              <a:spcBef>
                <a:spcPct val="20000"/>
              </a:spcBef>
              <a:buFont typeface="Wingdings" panose="05000000000000000000" pitchFamily="2" charset="2"/>
              <a:buChar char="ü"/>
              <a:defRPr/>
            </a:pPr>
            <a:r>
              <a:rPr lang="en-US" sz="1500" dirty="0">
                <a:solidFill>
                  <a:prstClr val="black"/>
                </a:solidFill>
                <a:cs typeface="Arial"/>
              </a:rPr>
              <a:t>NO checks and NO cash allowed</a:t>
            </a:r>
          </a:p>
          <a:p>
            <a:pPr marL="438119" indent="-285750" defTabSz="609570">
              <a:spcBef>
                <a:spcPct val="20000"/>
              </a:spcBef>
              <a:buFont typeface="Wingdings" panose="05000000000000000000" pitchFamily="2" charset="2"/>
              <a:buChar char="ü"/>
              <a:defRPr/>
            </a:pPr>
            <a:r>
              <a:rPr lang="en-US" sz="1500" b="1" dirty="0">
                <a:cs typeface="Arial"/>
              </a:rPr>
              <a:t>10</a:t>
            </a:r>
            <a:r>
              <a:rPr lang="en-US" sz="1500" b="1" baseline="30000" dirty="0">
                <a:cs typeface="Arial"/>
              </a:rPr>
              <a:t>th</a:t>
            </a:r>
            <a:r>
              <a:rPr lang="en-US" sz="1500" b="1" dirty="0">
                <a:cs typeface="Arial"/>
              </a:rPr>
              <a:t> Day </a:t>
            </a:r>
            <a:r>
              <a:rPr lang="en-US" sz="1500" dirty="0">
                <a:cs typeface="Arial"/>
              </a:rPr>
              <a:t>of semester classes is the </a:t>
            </a:r>
            <a:r>
              <a:rPr lang="en-US" sz="1500" b="1" dirty="0">
                <a:cs typeface="Arial"/>
              </a:rPr>
              <a:t>LAST DAY </a:t>
            </a:r>
            <a:r>
              <a:rPr lang="en-US" sz="1500" dirty="0">
                <a:cs typeface="Arial"/>
              </a:rPr>
              <a:t>to </a:t>
            </a:r>
            <a:r>
              <a:rPr lang="en-US" sz="1500" b="1" dirty="0">
                <a:cs typeface="Arial"/>
              </a:rPr>
              <a:t>ENROLL</a:t>
            </a:r>
            <a:endParaRPr lang="en-US" sz="1400" b="1" u="sng" dirty="0">
              <a:solidFill>
                <a:prstClr val="black"/>
              </a:solidFill>
              <a:cs typeface="Arial"/>
            </a:endParaRPr>
          </a:p>
          <a:p>
            <a:pPr marL="438119" indent="-285750" defTabSz="609570">
              <a:spcBef>
                <a:spcPct val="20000"/>
              </a:spcBef>
              <a:buFont typeface="Wingdings" panose="05000000000000000000" pitchFamily="2" charset="2"/>
              <a:buChar char="ü"/>
              <a:defRPr/>
            </a:pPr>
            <a:r>
              <a:rPr lang="en-US" sz="1500" b="1" dirty="0">
                <a:cs typeface="Arial"/>
              </a:rPr>
              <a:t>MUST</a:t>
            </a:r>
            <a:r>
              <a:rPr lang="en-US" sz="1500" dirty="0">
                <a:cs typeface="Arial"/>
              </a:rPr>
              <a:t> enroll by the fee bill due date to avoid Bursar Holds and late fees</a:t>
            </a:r>
          </a:p>
          <a:p>
            <a:pPr marL="495269" indent="-342900" defTabSz="609570">
              <a:spcBef>
                <a:spcPct val="20000"/>
              </a:spcBef>
              <a:buFont typeface="Wingdings" panose="05000000000000000000" pitchFamily="2" charset="2"/>
              <a:buChar char="ü"/>
              <a:defRPr/>
            </a:pPr>
            <a:endParaRPr lang="en-US" sz="1400" dirty="0">
              <a:solidFill>
                <a:prstClr val="black"/>
              </a:solidFill>
              <a:cs typeface="Arial"/>
            </a:endParaRPr>
          </a:p>
        </p:txBody>
      </p:sp>
      <p:pic>
        <p:nvPicPr>
          <p:cNvPr id="33" name="Video 32">
            <a:hlinkClick r:id="" action="ppaction://media"/>
            <a:extLst>
              <a:ext uri="{FF2B5EF4-FFF2-40B4-BE49-F238E27FC236}">
                <a16:creationId xmlns:a16="http://schemas.microsoft.com/office/drawing/2014/main" id="{4848AA4A-070B-3C70-6379-18CE5777F5C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2534376" y="4702780"/>
            <a:ext cx="2057400" cy="2057400"/>
          </a:xfrm>
          <a:prstGeom prst="ellipse">
            <a:avLst/>
          </a:prstGeom>
        </p:spPr>
      </p:pic>
    </p:spTree>
    <p:extLst>
      <p:ext uri="{BB962C8B-B14F-4D97-AF65-F5344CB8AC3E}">
        <p14:creationId xmlns:p14="http://schemas.microsoft.com/office/powerpoint/2010/main" val="4088793697"/>
      </p:ext>
    </p:extLst>
  </p:cSld>
  <p:clrMapOvr>
    <a:masterClrMapping/>
  </p:clrMapOvr>
  <mc:AlternateContent xmlns:mc="http://schemas.openxmlformats.org/markup-compatibility/2006" xmlns:p14="http://schemas.microsoft.com/office/powerpoint/2010/main">
    <mc:Choice Requires="p14">
      <p:transition spd="slow" p14:dur="2000" advTm="145436"/>
    </mc:Choice>
    <mc:Fallback xmlns="">
      <p:transition spd="slow" advTm="145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dirty="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316531"/>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5">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a:solidFill>
                  <a:schemeClr val="bg1"/>
                </a:solidFill>
              </a:endParaRPr>
            </a:p>
          </p:txBody>
        </p:sp>
      </p:grpSp>
      <p:pic>
        <p:nvPicPr>
          <p:cNvPr id="3" name="Picture 4" descr="Fees &amp; Insurance | Student Health and Wellness">
            <a:extLst>
              <a:ext uri="{FF2B5EF4-FFF2-40B4-BE49-F238E27FC236}">
                <a16:creationId xmlns:a16="http://schemas.microsoft.com/office/drawing/2014/main" id="{A1AAD9D8-D925-23C0-360B-96DA1BAB20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395"/>
          <a:stretch/>
        </p:blipFill>
        <p:spPr bwMode="auto">
          <a:xfrm>
            <a:off x="0" y="294672"/>
            <a:ext cx="12192000" cy="20630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0C6A484-BDD4-BA4F-4C11-CEBF6B2BAE88}"/>
              </a:ext>
            </a:extLst>
          </p:cNvPr>
          <p:cNvSpPr/>
          <p:nvPr/>
        </p:nvSpPr>
        <p:spPr>
          <a:xfrm>
            <a:off x="381000" y="2971637"/>
            <a:ext cx="11109733" cy="35770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432"/>
              </a:spcBef>
              <a:spcAft>
                <a:spcPts val="0"/>
              </a:spcAft>
              <a:buClrTx/>
              <a:buSzTx/>
              <a:buFontTx/>
              <a:buNone/>
              <a:tabLst/>
              <a:defRPr/>
            </a:pPr>
            <a:r>
              <a:rPr kumimoji="0" lang="en-US" sz="1600" b="1" i="0" u="none" strike="noStrike" kern="1200" cap="none" spc="0" normalizeH="0" baseline="0" noProof="0" dirty="0">
                <a:ln>
                  <a:noFill/>
                </a:ln>
                <a:solidFill>
                  <a:srgbClr val="002868"/>
                </a:solidFill>
                <a:effectLst/>
                <a:uLnTx/>
                <a:uFillTx/>
                <a:latin typeface="Aptos" panose="020B0004020202020204" pitchFamily="34" charset="0"/>
                <a:ea typeface="+mn-ea"/>
                <a:cs typeface="Arial" panose="020B0604020202020204" pitchFamily="34" charset="0"/>
              </a:rPr>
              <a:t>Mandatory Health Insurance Options</a:t>
            </a:r>
          </a:p>
          <a:p>
            <a:pPr marL="800100" marR="0" lvl="1" indent="-342900" algn="l" defTabSz="914354" rtl="0" eaLnBrk="1" fontAlgn="auto" latinLnBrk="0" hangingPunct="1">
              <a:lnSpc>
                <a:spcPct val="100000"/>
              </a:lnSpc>
              <a:spcBef>
                <a:spcPts val="432"/>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Personal health insurance </a:t>
            </a:r>
          </a:p>
          <a:p>
            <a:pPr marL="800100" marR="0" lvl="1" indent="-342900" algn="l" defTabSz="914354" rtl="0" eaLnBrk="1" fontAlgn="auto" latinLnBrk="0" hangingPunct="1">
              <a:lnSpc>
                <a:spcPct val="100000"/>
              </a:lnSpc>
              <a:spcBef>
                <a:spcPts val="432"/>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Plan carried by their parents</a:t>
            </a:r>
          </a:p>
          <a:p>
            <a:pPr marL="800100" marR="0" lvl="1" indent="-342900" algn="l" defTabSz="914354" rtl="0" eaLnBrk="1" fontAlgn="auto" latinLnBrk="0" hangingPunct="1">
              <a:lnSpc>
                <a:spcPct val="100000"/>
              </a:lnSpc>
              <a:spcBef>
                <a:spcPts val="432"/>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University Sponsored Health Insurance (Full year) </a:t>
            </a:r>
          </a:p>
          <a:p>
            <a:pPr marL="342900" marR="0" lvl="0" indent="-342900" algn="l" defTabSz="914354" rtl="0" eaLnBrk="1" fontAlgn="auto" latinLnBrk="0" hangingPunct="1">
              <a:lnSpc>
                <a:spcPct val="100000"/>
              </a:lnSpc>
              <a:spcBef>
                <a:spcPts val="432"/>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914354" rtl="0" eaLnBrk="1" fontAlgn="auto" latinLnBrk="0" hangingPunct="1">
              <a:lnSpc>
                <a:spcPct val="100000"/>
              </a:lnSpc>
              <a:spcBef>
                <a:spcPts val="432"/>
              </a:spcBef>
              <a:spcAft>
                <a:spcPts val="0"/>
              </a:spcAft>
              <a:buClrTx/>
              <a:buSzTx/>
              <a:buFontTx/>
              <a:buNone/>
              <a:tabLst/>
              <a:defRPr/>
            </a:pPr>
            <a:r>
              <a:rPr kumimoji="0" lang="en-US" sz="1600" b="1" i="0" u="none" strike="noStrike" kern="1200" cap="none" spc="0" normalizeH="0" baseline="0" noProof="0" dirty="0">
                <a:ln>
                  <a:noFill/>
                </a:ln>
                <a:solidFill>
                  <a:srgbClr val="002868"/>
                </a:solidFill>
                <a:effectLst/>
                <a:uLnTx/>
                <a:uFillTx/>
                <a:latin typeface="Aptos" panose="020B0004020202020204" pitchFamily="34" charset="0"/>
                <a:ea typeface="+mn-ea"/>
                <a:cs typeface="Arial" panose="020B0604020202020204" pitchFamily="34" charset="0"/>
              </a:rPr>
              <a:t>Waiving University Sponsored Health Insurance </a:t>
            </a:r>
          </a:p>
          <a:p>
            <a:pPr marL="800100" marR="0" lvl="1" indent="-342900" algn="l" defTabSz="914354" rtl="0" eaLnBrk="1" fontAlgn="auto" latinLnBrk="0" hangingPunct="1">
              <a:lnSpc>
                <a:spcPct val="100000"/>
              </a:lnSpc>
              <a:spcBef>
                <a:spcPts val="432"/>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Optional to waive fee off bill </a:t>
            </a:r>
          </a:p>
          <a:p>
            <a:pPr marL="800100" marR="0" lvl="1" indent="-342900" algn="l" defTabSz="914354" rtl="0" eaLnBrk="1" fontAlgn="auto" latinLnBrk="0" hangingPunct="1">
              <a:lnSpc>
                <a:spcPct val="100000"/>
              </a:lnSpc>
              <a:spcBef>
                <a:spcPts val="432"/>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Must have health insurance </a:t>
            </a:r>
          </a:p>
          <a:p>
            <a:pPr marL="800100" marR="0" lvl="1" indent="-342900" algn="l" defTabSz="914354" rtl="0" eaLnBrk="1" fontAlgn="auto" latinLnBrk="0" hangingPunct="1">
              <a:lnSpc>
                <a:spcPct val="100000"/>
              </a:lnSpc>
              <a:spcBef>
                <a:spcPts val="432"/>
              </a:spcBef>
              <a:spcAft>
                <a:spcPts val="0"/>
              </a:spcAft>
              <a:buClrTx/>
              <a:buSzTx/>
              <a:buFont typeface="Wingdings" panose="05000000000000000000" pitchFamily="2" charset="2"/>
              <a:buChar char="ü"/>
              <a:tabLst/>
              <a:defRPr/>
            </a:pPr>
            <a:r>
              <a:rPr lang="en-US" sz="1600" dirty="0">
                <a:solidFill>
                  <a:prstClr val="black"/>
                </a:solidFill>
                <a:latin typeface="Aptos" panose="020B0004020202020204" pitchFamily="34" charset="0"/>
                <a:cs typeface="Arial" panose="020B0604020202020204" pitchFamily="34" charset="0"/>
              </a:rPr>
              <a:t>Student Admin &gt; Bursar &gt; Waivers &gt; Health Waiver</a:t>
            </a: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800100" marR="0" lvl="1" indent="-342900" algn="l" defTabSz="914354" rtl="0" eaLnBrk="1" fontAlgn="auto" latinLnBrk="0" hangingPunct="1">
              <a:lnSpc>
                <a:spcPct val="100000"/>
              </a:lnSpc>
              <a:spcBef>
                <a:spcPts val="432"/>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No waive, must pay</a:t>
            </a:r>
          </a:p>
          <a:p>
            <a:pPr marL="800100" marR="0" lvl="1" indent="-342900" algn="l" defTabSz="914354" rtl="0" eaLnBrk="1" fontAlgn="auto" latinLnBrk="0" hangingPunct="1">
              <a:lnSpc>
                <a:spcPct val="100000"/>
              </a:lnSpc>
              <a:spcBef>
                <a:spcPts val="432"/>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Waive by: </a:t>
            </a:r>
            <a:endParaRPr kumimoji="0" lang="en-US" sz="1600" i="0" u="none" strike="noStrike" kern="1200" cap="none" spc="0" normalizeH="0" baseline="0" noProof="0" dirty="0">
              <a:ln>
                <a:noFill/>
              </a:ln>
              <a:solidFill>
                <a:schemeClr val="tx1"/>
              </a:solidFill>
              <a:effectLst/>
              <a:uLnTx/>
              <a:uFillTx/>
              <a:latin typeface="Aptos" panose="020B0004020202020204" pitchFamily="34" charset="0"/>
              <a:ea typeface="+mn-ea"/>
              <a:cs typeface="Arial" panose="020B0604020202020204" pitchFamily="34" charset="0"/>
            </a:endParaRPr>
          </a:p>
          <a:p>
            <a:pPr marL="1371600" marR="0" lvl="3" indent="0" algn="l" defTabSz="914354" rtl="0" eaLnBrk="1" fontAlgn="auto" latinLnBrk="0" hangingPunct="1">
              <a:lnSpc>
                <a:spcPct val="100000"/>
              </a:lnSpc>
              <a:spcBef>
                <a:spcPts val="432"/>
              </a:spcBef>
              <a:spcAft>
                <a:spcPts val="0"/>
              </a:spcAft>
              <a:buClrTx/>
              <a:buSzTx/>
              <a:buFontTx/>
              <a:buNone/>
              <a:tabLst/>
              <a:defRPr/>
            </a:pPr>
            <a:r>
              <a:rPr kumimoji="0" lang="en-US" sz="1600" i="0" u="none" strike="noStrike" kern="1200" cap="none" spc="0" normalizeH="0" baseline="0" noProof="0" dirty="0">
                <a:ln>
                  <a:noFill/>
                </a:ln>
                <a:solidFill>
                  <a:schemeClr val="tx1"/>
                </a:solidFill>
                <a:effectLst/>
                <a:uLnTx/>
                <a:uFillTx/>
                <a:latin typeface="Aptos" panose="020B0004020202020204" pitchFamily="34" charset="0"/>
                <a:ea typeface="+mn-ea"/>
                <a:cs typeface="Arial" panose="020B0604020202020204" pitchFamily="34" charset="0"/>
              </a:rPr>
              <a:t>Fall Semester- September 15</a:t>
            </a:r>
            <a:r>
              <a:rPr kumimoji="0" lang="en-US" sz="1600" i="0" u="none" strike="noStrike" kern="1200" cap="none" spc="0" normalizeH="0" baseline="30000" noProof="0" dirty="0">
                <a:ln>
                  <a:noFill/>
                </a:ln>
                <a:solidFill>
                  <a:schemeClr val="tx1"/>
                </a:solidFill>
                <a:effectLst/>
                <a:uLnTx/>
                <a:uFillTx/>
                <a:latin typeface="Aptos" panose="020B0004020202020204" pitchFamily="34" charset="0"/>
                <a:ea typeface="+mn-ea"/>
                <a:cs typeface="Arial" panose="020B0604020202020204" pitchFamily="34" charset="0"/>
              </a:rPr>
              <a:t>th</a:t>
            </a:r>
            <a:r>
              <a:rPr kumimoji="0" lang="en-US" sz="1600" i="0" u="none" strike="noStrike" kern="1200" cap="none" spc="0" normalizeH="0" baseline="0" noProof="0" dirty="0">
                <a:ln>
                  <a:noFill/>
                </a:ln>
                <a:solidFill>
                  <a:schemeClr val="tx1"/>
                </a:solidFill>
                <a:effectLst/>
                <a:uLnTx/>
                <a:uFillTx/>
                <a:latin typeface="Aptos" panose="020B0004020202020204" pitchFamily="34" charset="0"/>
                <a:ea typeface="+mn-ea"/>
                <a:cs typeface="Arial" panose="020B0604020202020204" pitchFamily="34" charset="0"/>
              </a:rPr>
              <a:t> – (Billed for 1 year)</a:t>
            </a:r>
          </a:p>
          <a:p>
            <a:pPr marL="1371600" marR="0" lvl="3" indent="0" algn="l" defTabSz="914354" rtl="0" eaLnBrk="1" fontAlgn="auto" latinLnBrk="0" hangingPunct="1">
              <a:lnSpc>
                <a:spcPct val="100000"/>
              </a:lnSpc>
              <a:spcBef>
                <a:spcPts val="432"/>
              </a:spcBef>
              <a:spcAft>
                <a:spcPts val="0"/>
              </a:spcAft>
              <a:buClrTx/>
              <a:buSzTx/>
              <a:buFontTx/>
              <a:buNone/>
              <a:tabLst/>
              <a:defRPr/>
            </a:pPr>
            <a:r>
              <a:rPr kumimoji="0" lang="en-US" sz="1600" i="0" u="none" strike="noStrike" kern="1200" cap="none" spc="0" normalizeH="0" baseline="0" noProof="0" dirty="0">
                <a:ln>
                  <a:noFill/>
                </a:ln>
                <a:solidFill>
                  <a:schemeClr val="tx1"/>
                </a:solidFill>
                <a:effectLst/>
                <a:uLnTx/>
                <a:uFillTx/>
                <a:latin typeface="Aptos" panose="020B0004020202020204" pitchFamily="34" charset="0"/>
                <a:ea typeface="+mn-ea"/>
                <a:cs typeface="Arial" panose="020B0604020202020204" pitchFamily="34" charset="0"/>
              </a:rPr>
              <a:t>Spring Semester- February 5</a:t>
            </a:r>
            <a:r>
              <a:rPr kumimoji="0" lang="en-US" sz="1600" i="0" u="none" strike="noStrike" kern="1200" cap="none" spc="0" normalizeH="0" baseline="30000" noProof="0" dirty="0">
                <a:ln>
                  <a:noFill/>
                </a:ln>
                <a:solidFill>
                  <a:schemeClr val="tx1"/>
                </a:solidFill>
                <a:effectLst/>
                <a:uLnTx/>
                <a:uFillTx/>
                <a:latin typeface="Aptos" panose="020B0004020202020204" pitchFamily="34" charset="0"/>
                <a:ea typeface="+mn-ea"/>
                <a:cs typeface="Arial" panose="020B0604020202020204" pitchFamily="34" charset="0"/>
              </a:rPr>
              <a:t>th</a:t>
            </a:r>
            <a:r>
              <a:rPr kumimoji="0" lang="en-US" sz="1600" i="0" u="none" strike="noStrike" kern="1200" cap="none" spc="0" normalizeH="0" baseline="0" noProof="0" dirty="0">
                <a:ln>
                  <a:noFill/>
                </a:ln>
                <a:solidFill>
                  <a:schemeClr val="tx1"/>
                </a:solidFill>
                <a:effectLst/>
                <a:uLnTx/>
                <a:uFillTx/>
                <a:latin typeface="Aptos" panose="020B0004020202020204" pitchFamily="34" charset="0"/>
                <a:ea typeface="+mn-ea"/>
                <a:cs typeface="Arial" panose="020B0604020202020204" pitchFamily="34" charset="0"/>
              </a:rPr>
              <a:t> </a:t>
            </a:r>
            <a:r>
              <a:rPr lang="en-US" sz="1600" dirty="0">
                <a:solidFill>
                  <a:schemeClr val="tx1"/>
                </a:solidFill>
                <a:latin typeface="Aptos" panose="020B0004020202020204" pitchFamily="34" charset="0"/>
                <a:cs typeface="Arial" panose="020B0604020202020204" pitchFamily="34" charset="0"/>
              </a:rPr>
              <a:t>–</a:t>
            </a:r>
            <a:r>
              <a:rPr kumimoji="0" lang="en-US" sz="1600" i="0" u="none" strike="noStrike" kern="1200" cap="none" spc="0" normalizeH="0" baseline="0" noProof="0" dirty="0">
                <a:ln>
                  <a:noFill/>
                </a:ln>
                <a:solidFill>
                  <a:schemeClr val="tx1"/>
                </a:solidFill>
                <a:effectLst/>
                <a:uLnTx/>
                <a:uFillTx/>
                <a:latin typeface="Aptos" panose="020B0004020202020204" pitchFamily="34" charset="0"/>
                <a:ea typeface="+mn-ea"/>
                <a:cs typeface="Arial" panose="020B0604020202020204" pitchFamily="34" charset="0"/>
              </a:rPr>
              <a:t>(Billed ½ year- Newly admitted students)</a:t>
            </a:r>
            <a:endParaRPr kumimoji="0" lang="en-US" sz="1700" i="0" u="none" strike="noStrike" kern="1200" cap="none" spc="0" normalizeH="0" baseline="0" noProof="0" dirty="0">
              <a:ln>
                <a:noFill/>
              </a:ln>
              <a:solidFill>
                <a:schemeClr val="tx1"/>
              </a:solidFill>
              <a:effectLst/>
              <a:uLnTx/>
              <a:uFillTx/>
              <a:latin typeface="Aptos" panose="020B0004020202020204" pitchFamily="34" charset="0"/>
              <a:ea typeface="+mn-ea"/>
              <a:cs typeface="Arial" panose="020B0604020202020204" pitchFamily="34" charset="0"/>
            </a:endParaRPr>
          </a:p>
          <a:p>
            <a:pPr marL="457167" marR="0" lvl="0" indent="-45716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8" descr="SHaW Icon emblem blue">
            <a:extLst>
              <a:ext uri="{FF2B5EF4-FFF2-40B4-BE49-F238E27FC236}">
                <a16:creationId xmlns:a16="http://schemas.microsoft.com/office/drawing/2014/main" id="{FD965BE5-7AA3-E9B5-053C-75AA862B1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3128" y="3047837"/>
            <a:ext cx="2542264" cy="2542264"/>
          </a:xfrm>
          <a:prstGeom prst="rect">
            <a:avLst/>
          </a:prstGeom>
          <a:noFill/>
          <a:extLst>
            <a:ext uri="{909E8E84-426E-40DD-AFC4-6F175D3DCCD1}">
              <a14:hiddenFill xmlns:a14="http://schemas.microsoft.com/office/drawing/2010/main">
                <a:solidFill>
                  <a:srgbClr val="FFFFFF"/>
                </a:solidFill>
              </a14:hiddenFill>
            </a:ext>
          </a:extLst>
        </p:spPr>
      </p:pic>
      <p:pic>
        <p:nvPicPr>
          <p:cNvPr id="16" name="Video 15">
            <a:hlinkClick r:id="" action="ppaction://media"/>
            <a:extLst>
              <a:ext uri="{FF2B5EF4-FFF2-40B4-BE49-F238E27FC236}">
                <a16:creationId xmlns:a16="http://schemas.microsoft.com/office/drawing/2014/main" id="{F663127F-AA1A-B27F-D160-11597EEBB90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2853870" y="4800600"/>
            <a:ext cx="2057400" cy="2057400"/>
          </a:xfrm>
          <a:prstGeom prst="ellipse">
            <a:avLst/>
          </a:prstGeom>
        </p:spPr>
      </p:pic>
    </p:spTree>
    <p:extLst>
      <p:ext uri="{BB962C8B-B14F-4D97-AF65-F5344CB8AC3E}">
        <p14:creationId xmlns:p14="http://schemas.microsoft.com/office/powerpoint/2010/main" val="1764736871"/>
      </p:ext>
    </p:extLst>
  </p:cSld>
  <p:clrMapOvr>
    <a:masterClrMapping/>
  </p:clrMapOvr>
  <mc:AlternateContent xmlns:mc="http://schemas.openxmlformats.org/markup-compatibility/2006" xmlns:p14="http://schemas.microsoft.com/office/powerpoint/2010/main">
    <mc:Choice Requires="p14">
      <p:transition spd="slow" p14:dur="2000" advTm="57545"/>
    </mc:Choice>
    <mc:Fallback xmlns="">
      <p:transition spd="slow" advTm="57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dirty="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5">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Husky Book Bundle Fee</a:t>
              </a:r>
            </a:p>
          </p:txBody>
        </p:sp>
      </p:grpSp>
      <p:grpSp>
        <p:nvGrpSpPr>
          <p:cNvPr id="3" name="Group 2">
            <a:extLst>
              <a:ext uri="{FF2B5EF4-FFF2-40B4-BE49-F238E27FC236}">
                <a16:creationId xmlns:a16="http://schemas.microsoft.com/office/drawing/2014/main" id="{BCA351CE-D9BB-9C99-14BF-EF11458D19C5}"/>
              </a:ext>
            </a:extLst>
          </p:cNvPr>
          <p:cNvGrpSpPr/>
          <p:nvPr/>
        </p:nvGrpSpPr>
        <p:grpSpPr>
          <a:xfrm>
            <a:off x="381000" y="1432796"/>
            <a:ext cx="11517217" cy="5677350"/>
            <a:chOff x="2302111" y="2255973"/>
            <a:chExt cx="10864615" cy="5677351"/>
          </a:xfrm>
        </p:grpSpPr>
        <p:pic>
          <p:nvPicPr>
            <p:cNvPr id="7" name="Picture 6" descr="A picture containing sky, outdoor&#10;&#10;Description automatically generated">
              <a:extLst>
                <a:ext uri="{FF2B5EF4-FFF2-40B4-BE49-F238E27FC236}">
                  <a16:creationId xmlns:a16="http://schemas.microsoft.com/office/drawing/2014/main" id="{8F46B9A0-9840-B857-2C8C-019520AFD1C7}"/>
                </a:ext>
              </a:extLst>
            </p:cNvPr>
            <p:cNvPicPr>
              <a:picLocks noChangeAspect="1"/>
            </p:cNvPicPr>
            <p:nvPr/>
          </p:nvPicPr>
          <p:blipFill rotWithShape="1">
            <a:blip r:embed="rId6">
              <a:extLst>
                <a:ext uri="{28A0092B-C50C-407E-A947-70E740481C1C}">
                  <a14:useLocalDpi xmlns:a14="http://schemas.microsoft.com/office/drawing/2010/main" val="0"/>
                </a:ext>
              </a:extLst>
            </a:blip>
            <a:srcRect l="32054" t="2169" r="7048" b="-1346"/>
            <a:stretch/>
          </p:blipFill>
          <p:spPr>
            <a:xfrm>
              <a:off x="2302111" y="2255973"/>
              <a:ext cx="4770041" cy="518894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A719533-287B-BD02-F532-2B992DA0F234}"/>
                </a:ext>
              </a:extLst>
            </p:cNvPr>
            <p:cNvSpPr txBox="1"/>
            <p:nvPr/>
          </p:nvSpPr>
          <p:spPr>
            <a:xfrm>
              <a:off x="7477634" y="3347452"/>
              <a:ext cx="5689092" cy="4585872"/>
            </a:xfrm>
            <a:prstGeom prst="rect">
              <a:avLst/>
            </a:prstGeom>
            <a:noFill/>
          </p:spPr>
          <p:txBody>
            <a:bodyPr wrap="square" rtlCol="0">
              <a:spAutoFit/>
            </a:bodyPr>
            <a:lstStyle/>
            <a:p>
              <a:pPr marR="0" lvl="0" algn="l" defTabSz="914377"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Partnership with Barnes &amp; Noble Bookstore</a:t>
              </a:r>
            </a:p>
            <a:p>
              <a:pPr marR="0" lvl="0" algn="l" defTabSz="914377" rtl="0" eaLnBrk="1" fontAlgn="auto" latinLnBrk="0" hangingPunct="1">
                <a:lnSpc>
                  <a:spcPct val="100000"/>
                </a:lnSpc>
                <a:spcBef>
                  <a:spcPts val="0"/>
                </a:spcBef>
                <a:spcAft>
                  <a:spcPts val="0"/>
                </a:spcAft>
                <a:buClrTx/>
                <a:buSzTx/>
                <a:tabLst/>
                <a:defRPr/>
              </a:pPr>
              <a:endPar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endParaRPr>
            </a:p>
            <a:p>
              <a:pPr marL="342900" indent="-342900" defTabSz="914377">
                <a:buFont typeface="+mj-lt"/>
                <a:buAutoNum type="arabicPeriod"/>
                <a:defRPr/>
              </a:pPr>
              <a:r>
                <a:rPr lang="en-US" sz="1600" dirty="0">
                  <a:solidFill>
                    <a:prstClr val="black"/>
                  </a:solidFill>
                  <a:latin typeface="Aptos" panose="020B0004020202020204" pitchFamily="34" charset="0"/>
                  <a:ea typeface="Calibri" panose="020F0502020204030204" pitchFamily="34" charset="0"/>
                  <a:cs typeface="Arial" panose="020B0604020202020204" pitchFamily="34" charset="0"/>
                </a:rPr>
                <a:t>Reduces cost of traditional textbooks up to 50%</a:t>
              </a:r>
            </a:p>
            <a:p>
              <a:pPr marL="342900" indent="-342900" defTabSz="914377">
                <a:buFont typeface="+mj-lt"/>
                <a:buAutoNum type="arabicPeriod"/>
                <a:defRPr/>
              </a:pPr>
              <a:r>
                <a:rPr lang="en-US" sz="1600" dirty="0">
                  <a:solidFill>
                    <a:srgbClr val="000000"/>
                  </a:solidFill>
                  <a:latin typeface="Aptos" panose="020B0004020202020204" pitchFamily="34" charset="0"/>
                  <a:ea typeface="Calibri" panose="020F0502020204030204" pitchFamily="34" charset="0"/>
                  <a:cs typeface="Arial" panose="020B0604020202020204" pitchFamily="34" charset="0"/>
                </a:rPr>
                <a:t>Available to full-time, part-time &amp; non degree undergrad students.</a:t>
              </a:r>
            </a:p>
            <a:p>
              <a:pPr marL="342900" indent="-342900" defTabSz="914377">
                <a:buFont typeface="+mj-lt"/>
                <a:buAutoNum type="arabicPeriod"/>
                <a:defRPr/>
              </a:pPr>
              <a:r>
                <a:rPr lang="en-US" sz="1600" dirty="0">
                  <a:solidFill>
                    <a:srgbClr val="000000"/>
                  </a:solidFill>
                  <a:latin typeface="Aptos" panose="020B0004020202020204" pitchFamily="34" charset="0"/>
                  <a:ea typeface="Calibri" panose="020F0502020204030204" pitchFamily="34" charset="0"/>
                  <a:cs typeface="Arial" panose="020B0604020202020204" pitchFamily="34" charset="0"/>
                </a:rPr>
                <a:t>Tier fee structure (Prorated based on enrolled credits)</a:t>
              </a:r>
            </a:p>
            <a:p>
              <a:pPr marL="342900" indent="-342900" defTabSz="914377">
                <a:buFont typeface="+mj-lt"/>
                <a:buAutoNum type="arabicPeriod"/>
                <a:defRPr/>
              </a:pP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Rental Fee </a:t>
              </a:r>
              <a:r>
                <a:rPr kumimoji="0" lang="en-US" sz="1600" b="0" i="0"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charged to the fee bill per semester</a:t>
              </a:r>
            </a:p>
            <a:p>
              <a:pPr marL="342900" marR="0" lvl="0" indent="-3429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Arial" panose="020B0604020202020204" pitchFamily="34" charset="0"/>
                </a:rPr>
                <a:t>Covers required course materials</a:t>
              </a:r>
            </a:p>
            <a:p>
              <a:pPr marL="342900" marR="0" lvl="0" indent="-342900" algn="l" defTabSz="914377" rtl="0" eaLnBrk="1" fontAlgn="auto" latinLnBrk="0" hangingPunct="1">
                <a:lnSpc>
                  <a:spcPct val="100000"/>
                </a:lnSpc>
                <a:spcBef>
                  <a:spcPts val="0"/>
                </a:spcBef>
                <a:spcAft>
                  <a:spcPts val="0"/>
                </a:spcAft>
                <a:buClrTx/>
                <a:buSzTx/>
                <a:buFont typeface="+mj-lt"/>
                <a:buAutoNum type="arabicPeriod"/>
                <a:tabLst/>
                <a:defRPr/>
              </a:pPr>
              <a:r>
                <a:rPr lang="en-US" sz="1600" dirty="0">
                  <a:solidFill>
                    <a:srgbClr val="000000"/>
                  </a:solidFill>
                  <a:latin typeface="Aptos" panose="020B0004020202020204" pitchFamily="34" charset="0"/>
                  <a:ea typeface="Calibri" panose="020F0502020204030204" pitchFamily="34" charset="0"/>
                  <a:cs typeface="Arial" panose="020B0604020202020204" pitchFamily="34" charset="0"/>
                </a:rPr>
                <a:t> Waterbury campus has no bookstore, so students must select to have the books shipped to their home; students </a:t>
              </a:r>
              <a:r>
                <a:rPr lang="en-US" sz="1600" b="1" u="sng" dirty="0">
                  <a:solidFill>
                    <a:srgbClr val="000000"/>
                  </a:solidFill>
                  <a:latin typeface="Aptos" panose="020B0004020202020204" pitchFamily="34" charset="0"/>
                  <a:ea typeface="Calibri" panose="020F0502020204030204" pitchFamily="34" charset="0"/>
                  <a:cs typeface="Arial" panose="020B0604020202020204" pitchFamily="34" charset="0"/>
                </a:rPr>
                <a:t>cannot</a:t>
              </a:r>
              <a:r>
                <a:rPr lang="en-US" sz="1600" dirty="0">
                  <a:solidFill>
                    <a:srgbClr val="000000"/>
                  </a:solidFill>
                  <a:latin typeface="Aptos" panose="020B0004020202020204" pitchFamily="34" charset="0"/>
                  <a:ea typeface="Calibri" panose="020F0502020204030204" pitchFamily="34" charset="0"/>
                  <a:cs typeface="Arial" panose="020B0604020202020204" pitchFamily="34" charset="0"/>
                </a:rPr>
                <a:t> pick up their books on campus           </a:t>
              </a:r>
              <a:endPar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Arial" panose="020B0604020202020204" pitchFamily="34" charset="0"/>
              </a:endParaRPr>
            </a:p>
            <a:p>
              <a:pPr marL="342900" indent="-342900" defTabSz="914377">
                <a:buFont typeface="+mj-lt"/>
                <a:buAutoNum type="arabicPeriod"/>
                <a:defRPr/>
              </a:pPr>
              <a:r>
                <a:rPr lang="en-US" sz="1600" dirty="0">
                  <a:solidFill>
                    <a:prstClr val="black"/>
                  </a:solidFill>
                  <a:latin typeface="Aptos" panose="020B0004020202020204" pitchFamily="34" charset="0"/>
                  <a:ea typeface="Calibri" panose="020F0502020204030204" pitchFamily="34" charset="0"/>
                  <a:cs typeface="Arial" panose="020B0604020202020204" pitchFamily="34" charset="0"/>
                </a:rPr>
                <a:t>Rental books are due last day of finals</a:t>
              </a:r>
            </a:p>
            <a:p>
              <a:pPr marL="342900" marR="0" lvl="0" indent="-34290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err="1">
                  <a:ln>
                    <a:noFill/>
                  </a:ln>
                  <a:solidFill>
                    <a:srgbClr val="FF0000"/>
                  </a:solidFill>
                  <a:effectLst/>
                  <a:uLnTx/>
                  <a:uFillTx/>
                  <a:latin typeface="Aptos" panose="020B0004020202020204" pitchFamily="34" charset="0"/>
                  <a:ea typeface="Calibri" panose="020F0502020204030204" pitchFamily="34" charset="0"/>
                  <a:cs typeface="Arial" panose="020B0604020202020204" pitchFamily="34" charset="0"/>
                </a:rPr>
                <a:t>Opt</a:t>
              </a:r>
              <a:r>
                <a:rPr kumimoji="0" lang="en-US" sz="1600" b="1" i="0" u="none" strike="noStrike" kern="1200" cap="none" spc="0" normalizeH="0" baseline="0" noProof="0" dirty="0">
                  <a:ln>
                    <a:noFill/>
                  </a:ln>
                  <a:solidFill>
                    <a:srgbClr val="FF0000"/>
                  </a:solidFill>
                  <a:effectLst/>
                  <a:uLnTx/>
                  <a:uFillTx/>
                  <a:latin typeface="Aptos" panose="020B0004020202020204" pitchFamily="34" charset="0"/>
                  <a:ea typeface="Calibri" panose="020F0502020204030204" pitchFamily="34" charset="0"/>
                  <a:cs typeface="Arial" panose="020B0604020202020204" pitchFamily="34" charset="0"/>
                </a:rPr>
                <a:t> out opens 30 days prior to 1</a:t>
              </a:r>
              <a:r>
                <a:rPr kumimoji="0" lang="en-US" sz="1600" b="1" i="0" u="none" strike="noStrike" kern="1200" cap="none" spc="0" normalizeH="0" baseline="30000" noProof="0" dirty="0">
                  <a:ln>
                    <a:noFill/>
                  </a:ln>
                  <a:solidFill>
                    <a:srgbClr val="FF0000"/>
                  </a:solidFill>
                  <a:effectLst/>
                  <a:uLnTx/>
                  <a:uFillTx/>
                  <a:latin typeface="Aptos" panose="020B0004020202020204" pitchFamily="34" charset="0"/>
                  <a:ea typeface="Calibri" panose="020F0502020204030204" pitchFamily="34" charset="0"/>
                  <a:cs typeface="Arial" panose="020B0604020202020204" pitchFamily="34" charset="0"/>
                </a:rPr>
                <a:t>st</a:t>
              </a:r>
              <a:r>
                <a:rPr kumimoji="0" lang="en-US" sz="1600" b="1" i="0" u="none" strike="noStrike" kern="1200" cap="none" spc="0" normalizeH="0" baseline="0" noProof="0" dirty="0">
                  <a:ln>
                    <a:noFill/>
                  </a:ln>
                  <a:solidFill>
                    <a:srgbClr val="FF0000"/>
                  </a:solidFill>
                  <a:effectLst/>
                  <a:uLnTx/>
                  <a:uFillTx/>
                  <a:latin typeface="Aptos" panose="020B0004020202020204" pitchFamily="34" charset="0"/>
                  <a:ea typeface="Calibri" panose="020F0502020204030204" pitchFamily="34" charset="0"/>
                  <a:cs typeface="Arial" panose="020B0604020202020204" pitchFamily="34" charset="0"/>
                </a:rPr>
                <a:t> day of class &amp; opt out ends on the 10</a:t>
              </a:r>
              <a:r>
                <a:rPr kumimoji="0" lang="en-US" sz="1600" b="1" i="0" u="none" strike="noStrike" kern="1200" cap="none" spc="0" normalizeH="0" baseline="30000" noProof="0" dirty="0">
                  <a:ln>
                    <a:noFill/>
                  </a:ln>
                  <a:solidFill>
                    <a:srgbClr val="FF0000"/>
                  </a:solidFill>
                  <a:effectLst/>
                  <a:uLnTx/>
                  <a:uFillTx/>
                  <a:latin typeface="Aptos" panose="020B0004020202020204" pitchFamily="34" charset="0"/>
                  <a:ea typeface="Calibri" panose="020F0502020204030204" pitchFamily="34" charset="0"/>
                  <a:cs typeface="Arial" panose="020B0604020202020204" pitchFamily="34" charset="0"/>
                </a:rPr>
                <a:t>th</a:t>
              </a:r>
              <a:r>
                <a:rPr kumimoji="0" lang="en-US" sz="1600" b="1" i="0" u="none" strike="noStrike" kern="1200" cap="none" spc="0" normalizeH="0" baseline="0" noProof="0" dirty="0">
                  <a:ln>
                    <a:noFill/>
                  </a:ln>
                  <a:solidFill>
                    <a:srgbClr val="FF0000"/>
                  </a:solidFill>
                  <a:effectLst/>
                  <a:uLnTx/>
                  <a:uFillTx/>
                  <a:latin typeface="Aptos" panose="020B0004020202020204" pitchFamily="34" charset="0"/>
                  <a:ea typeface="Calibri" panose="020F0502020204030204" pitchFamily="34" charset="0"/>
                  <a:cs typeface="Arial" panose="020B0604020202020204" pitchFamily="34" charset="0"/>
                </a:rPr>
                <a:t> day of class</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 if student wishes to purchase books on their own</a:t>
              </a:r>
            </a:p>
            <a:p>
              <a:pPr marL="285737" marR="0" lvl="0" indent="-285737"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C00000"/>
                </a:solidFill>
                <a:effectLst/>
                <a:uLnTx/>
                <a:uFillTx/>
                <a:latin typeface="Aptos" panose="020B00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Arial" panose="020B0604020202020204" pitchFamily="34" charset="0"/>
                </a:rPr>
                <a:t>For more information visit: </a:t>
              </a:r>
              <a:r>
                <a:rPr kumimoji="0" lang="en-US" sz="1600" b="1" i="0" u="none" strike="noStrike" kern="1200" cap="none" spc="0" normalizeH="0" baseline="0" noProof="0" dirty="0">
                  <a:ln>
                    <a:noFill/>
                  </a:ln>
                  <a:solidFill>
                    <a:schemeClr val="accent1">
                      <a:lumMod val="75000"/>
                    </a:schemeClr>
                  </a:solidFill>
                  <a:effectLst/>
                  <a:uLnTx/>
                  <a:uFillTx/>
                  <a:latin typeface="Aptos" panose="020B00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bookbundle.program.uconn.edu</a:t>
              </a:r>
              <a:endParaRPr kumimoji="0" lang="en-US" sz="1600" b="1" i="0" u="none" strike="noStrike" kern="1200" cap="none" spc="0" normalizeH="0" baseline="0" noProof="0" dirty="0">
                <a:ln>
                  <a:noFill/>
                </a:ln>
                <a:solidFill>
                  <a:schemeClr val="accent1">
                    <a:lumMod val="75000"/>
                  </a:schemeClr>
                </a:solidFill>
                <a:effectLst/>
                <a:uLnTx/>
                <a:uFillTx/>
                <a:latin typeface="Aptos" panose="020B00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Aptos" panose="020B00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89AA1F19-BB97-DE01-CBA4-CD7B344B2E1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894762" y="1432796"/>
            <a:ext cx="2382175" cy="955512"/>
          </a:xfrm>
          <a:prstGeom prst="rect">
            <a:avLst/>
          </a:prstGeom>
        </p:spPr>
      </p:pic>
      <p:pic>
        <p:nvPicPr>
          <p:cNvPr id="25" name="Video 24">
            <a:hlinkClick r:id="" action="ppaction://media"/>
            <a:extLst>
              <a:ext uri="{FF2B5EF4-FFF2-40B4-BE49-F238E27FC236}">
                <a16:creationId xmlns:a16="http://schemas.microsoft.com/office/drawing/2014/main" id="{1E508594-9C3D-E79B-C747-A4A32F28DB6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3262431" y="4564340"/>
            <a:ext cx="2057400" cy="2057400"/>
          </a:xfrm>
          <a:prstGeom prst="ellipse">
            <a:avLst/>
          </a:prstGeom>
        </p:spPr>
      </p:pic>
    </p:spTree>
    <p:extLst>
      <p:ext uri="{BB962C8B-B14F-4D97-AF65-F5344CB8AC3E}">
        <p14:creationId xmlns:p14="http://schemas.microsoft.com/office/powerpoint/2010/main" val="2928330940"/>
      </p:ext>
    </p:extLst>
  </p:cSld>
  <p:clrMapOvr>
    <a:masterClrMapping/>
  </p:clrMapOvr>
  <mc:AlternateContent xmlns:mc="http://schemas.openxmlformats.org/markup-compatibility/2006" xmlns:p14="http://schemas.microsoft.com/office/powerpoint/2010/main">
    <mc:Choice Requires="p14">
      <p:transition spd="slow" p14:dur="2000" advTm="92652"/>
    </mc:Choice>
    <mc:Fallback xmlns="">
      <p:transition spd="slow" advTm="9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dirty="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5">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ptos" panose="020B0004020202020204" pitchFamily="34" charset="0"/>
                </a:rPr>
                <a:t>What are Federal Title IV Funds?</a:t>
              </a:r>
              <a:endParaRPr lang="en-US" sz="3600">
                <a:solidFill>
                  <a:schemeClr val="bg1"/>
                </a:solidFill>
              </a:endParaRPr>
            </a:p>
          </p:txBody>
        </p:sp>
      </p:grpSp>
      <p:sp>
        <p:nvSpPr>
          <p:cNvPr id="9" name="TextBox 8">
            <a:extLst>
              <a:ext uri="{FF2B5EF4-FFF2-40B4-BE49-F238E27FC236}">
                <a16:creationId xmlns:a16="http://schemas.microsoft.com/office/drawing/2014/main" id="{7B3337A3-B5A7-BD01-8EF5-DDD8C525FEEE}"/>
              </a:ext>
            </a:extLst>
          </p:cNvPr>
          <p:cNvSpPr txBox="1"/>
          <p:nvPr/>
        </p:nvSpPr>
        <p:spPr>
          <a:xfrm>
            <a:off x="301017" y="1517733"/>
            <a:ext cx="11918415" cy="3193118"/>
          </a:xfrm>
          <a:prstGeom prst="rect">
            <a:avLst/>
          </a:prstGeom>
          <a:noFill/>
        </p:spPr>
        <p:txBody>
          <a:bodyPr wrap="square">
            <a:spAutoFit/>
          </a:bodyPr>
          <a:lstStyle/>
          <a:p>
            <a:pPr marL="0" marR="0">
              <a:lnSpc>
                <a:spcPct val="115000"/>
              </a:lnSpc>
              <a:spcBef>
                <a:spcPts val="0"/>
              </a:spcBef>
              <a:spcAft>
                <a:spcPts val="0"/>
              </a:spcAft>
            </a:pPr>
            <a:r>
              <a:rPr lang="en-US" sz="1600" b="1" kern="12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Title IV Funds = Federal Student Aid </a:t>
            </a:r>
            <a:r>
              <a:rPr lang="en-US" sz="1600" b="1" dirty="0">
                <a:solidFill>
                  <a:srgbClr val="C00000"/>
                </a:solidFill>
                <a:latin typeface="Aptos" panose="020B0004020202020204" pitchFamily="34" charset="0"/>
                <a:ea typeface="Aptos" panose="020B0004020202020204" pitchFamily="34" charset="0"/>
                <a:cs typeface="Times New Roman" panose="02020603050405020304" pitchFamily="18" charset="0"/>
              </a:rPr>
              <a:t>F</a:t>
            </a:r>
            <a:r>
              <a:rPr lang="en-US" sz="1600" b="1" kern="12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unds</a:t>
            </a:r>
            <a:r>
              <a:rPr lang="en-US" sz="1600" b="1" dirty="0">
                <a:solidFill>
                  <a:srgbClr val="000000"/>
                </a:solidFill>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Bef>
                <a:spcPts val="0"/>
              </a:spcBef>
              <a:spcAft>
                <a:spcPts val="0"/>
              </a:spcAft>
            </a:pPr>
            <a:r>
              <a:rPr lang="en-US" sz="1600" dirty="0">
                <a:solidFill>
                  <a:srgbClr val="000000"/>
                </a:solidFill>
                <a:latin typeface="Aptos" panose="020B0004020202020204" pitchFamily="34" charset="0"/>
                <a:ea typeface="Aptos" panose="020B0004020202020204" pitchFamily="34" charset="0"/>
                <a:cs typeface="Times New Roman" panose="02020603050405020304" pitchFamily="18" charset="0"/>
              </a:rPr>
              <a:t>F</a:t>
            </a: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ederal student aid programs administered by the U.S. Department of Education</a:t>
            </a:r>
          </a:p>
          <a:p>
            <a:pPr marL="0" marR="0">
              <a:lnSpc>
                <a:spcPct val="115000"/>
              </a:lnSpc>
              <a:spcBef>
                <a:spcPts val="0"/>
              </a:spcBef>
              <a:spcAft>
                <a:spcPts val="0"/>
              </a:spcAft>
            </a:pPr>
            <a:endParaRPr lang="en-US" sz="800" b="1"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US" sz="800" b="1"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6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Title IV Funds include:</a:t>
            </a:r>
            <a:endParaRPr lang="en-US" sz="1600" b="1"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Direct Subsidized/Unsubsidized Loans</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Direct Plus &amp; Direct Graduate PLUS Loans</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Federal Pell Grants</a:t>
            </a:r>
            <a:r>
              <a:rPr lang="en-US" sz="1600" kern="100" dirty="0">
                <a:latin typeface="Aptos" panose="020B0004020202020204" pitchFamily="34" charset="0"/>
                <a:ea typeface="Aptos" panose="020B0004020202020204" pitchFamily="34" charset="0"/>
                <a:cs typeface="Times New Roman" panose="02020603050405020304" pitchFamily="18" charset="0"/>
              </a:rPr>
              <a:t> &amp; </a:t>
            </a: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Federal Supplemental Educational Opportunity Grants</a:t>
            </a:r>
          </a:p>
          <a:p>
            <a:pPr marL="0" marR="0">
              <a:lnSpc>
                <a:spcPct val="115000"/>
              </a:lnSpc>
              <a:spcBef>
                <a:spcPts val="0"/>
              </a:spcBef>
              <a:spcAft>
                <a:spcPts val="0"/>
              </a:spcAft>
            </a:pPr>
            <a:endParaRPr lang="en-US" sz="800"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fontAlgn="base">
              <a:lnSpc>
                <a:spcPct val="115000"/>
              </a:lnSpc>
              <a:spcBef>
                <a:spcPts val="0"/>
              </a:spcBef>
              <a:spcAft>
                <a:spcPts val="0"/>
              </a:spcAft>
            </a:pPr>
            <a:r>
              <a:rPr lang="en-US" sz="16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What charges does Federal Student Aid Funds pay for?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fontAlgn="base">
              <a:lnSpc>
                <a:spcPct val="115000"/>
              </a:lnSpc>
              <a:spcBef>
                <a:spcPts val="0"/>
              </a:spcBef>
              <a:spcAft>
                <a:spcPts val="0"/>
              </a:spcAft>
            </a:pPr>
            <a:r>
              <a:rPr lang="en-US" sz="1600" kern="1200" dirty="0">
                <a:effectLst/>
                <a:latin typeface="Aptos" panose="020B0004020202020204" pitchFamily="34" charset="0"/>
                <a:ea typeface="Aptos" panose="020B0004020202020204" pitchFamily="34" charset="0"/>
                <a:cs typeface="Times New Roman" panose="02020603050405020304" pitchFamily="18" charset="0"/>
              </a:rPr>
              <a:t>The U.S. Department of Education regulations only allow schools to use your Federal Student Aid to pay for current academic year institutional allowable charges, unless you have granted permission to apply these funds to non-allowable charges as well.</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926AEC2E-F30C-652B-54CF-19ABFE6EBB82}"/>
              </a:ext>
            </a:extLst>
          </p:cNvPr>
          <p:cNvGrpSpPr/>
          <p:nvPr/>
        </p:nvGrpSpPr>
        <p:grpSpPr>
          <a:xfrm>
            <a:off x="381000" y="4900126"/>
            <a:ext cx="10551295" cy="1777346"/>
            <a:chOff x="381000" y="4731431"/>
            <a:chExt cx="10551295" cy="1777346"/>
          </a:xfrm>
        </p:grpSpPr>
        <p:sp>
          <p:nvSpPr>
            <p:cNvPr id="10" name="TextBox 9">
              <a:extLst>
                <a:ext uri="{FF2B5EF4-FFF2-40B4-BE49-F238E27FC236}">
                  <a16:creationId xmlns:a16="http://schemas.microsoft.com/office/drawing/2014/main" id="{6AE993E4-D00C-3F07-474D-BA6C0D50104E}"/>
                </a:ext>
              </a:extLst>
            </p:cNvPr>
            <p:cNvSpPr txBox="1"/>
            <p:nvPr/>
          </p:nvSpPr>
          <p:spPr>
            <a:xfrm>
              <a:off x="381000" y="4731431"/>
              <a:ext cx="5402855" cy="1211037"/>
            </a:xfrm>
            <a:prstGeom prst="rect">
              <a:avLst/>
            </a:prstGeom>
            <a:noFill/>
          </p:spPr>
          <p:txBody>
            <a:bodyPr wrap="square" rtlCol="0">
              <a:spAutoFit/>
            </a:bodyPr>
            <a:lstStyle/>
            <a:p>
              <a:pPr marL="0" marR="0" fontAlgn="base">
                <a:lnSpc>
                  <a:spcPct val="115000"/>
                </a:lnSpc>
                <a:spcBef>
                  <a:spcPts val="0"/>
                </a:spcBef>
                <a:spcAft>
                  <a:spcPts val="0"/>
                </a:spcAft>
              </a:pPr>
              <a:r>
                <a:rPr lang="en-US" sz="16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Allowable charges:</a:t>
              </a:r>
              <a:endParaRPr lang="en-US" sz="1600" b="1" kern="100" dirty="0">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Tuition</a:t>
              </a:r>
              <a:endParaRPr lang="en-US" sz="1600" kern="100"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Mandatory fees</a:t>
              </a:r>
              <a:endParaRPr lang="en-US" sz="1600" kern="100"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University Room &amp; Board</a:t>
              </a:r>
              <a:endParaRPr lang="en-US" sz="16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5238BFA-B674-FB4A-11CE-B117908A7C1F}"/>
                </a:ext>
              </a:extLst>
            </p:cNvPr>
            <p:cNvSpPr txBox="1"/>
            <p:nvPr/>
          </p:nvSpPr>
          <p:spPr>
            <a:xfrm>
              <a:off x="5721316" y="4731431"/>
              <a:ext cx="5210979" cy="1777346"/>
            </a:xfrm>
            <a:prstGeom prst="rect">
              <a:avLst/>
            </a:prstGeom>
            <a:noFill/>
          </p:spPr>
          <p:txBody>
            <a:bodyPr wrap="square" rtlCol="0">
              <a:spAutoFit/>
            </a:bodyPr>
            <a:lstStyle/>
            <a:p>
              <a:pPr marL="0" marR="0" fontAlgn="base">
                <a:lnSpc>
                  <a:spcPct val="115000"/>
                </a:lnSpc>
                <a:spcBef>
                  <a:spcPts val="0"/>
                </a:spcBef>
                <a:spcAft>
                  <a:spcPts val="0"/>
                </a:spcAft>
              </a:pPr>
              <a:r>
                <a:rPr lang="en-US" sz="1600" b="1"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Non-Allowable/ Miscellaneous charges include:</a:t>
              </a:r>
              <a:r>
                <a:rPr lang="en-US" sz="1600" b="1" kern="100" dirty="0">
                  <a:latin typeface="Aptos" panose="020B0004020202020204" pitchFamily="34" charset="0"/>
                  <a:ea typeface="Aptos" panose="020B0004020202020204" pitchFamily="34" charset="0"/>
                  <a:cs typeface="Times New Roman" panose="02020603050405020304" pitchFamily="18" charset="0"/>
                </a:rPr>
                <a:t>  </a:t>
              </a:r>
              <a:endParaRPr lang="en-US" sz="16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Health insurance</a:t>
              </a:r>
              <a:endParaRPr lang="en-US" sz="1600" kern="100"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Husky Book Bundle</a:t>
              </a:r>
              <a:endParaRPr lang="en-US" sz="1600" kern="100"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Husky One Card charges</a:t>
              </a:r>
              <a:endParaRPr lang="en-US" sz="1600" kern="100"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Health service/lab fees</a:t>
              </a:r>
              <a:endParaRPr lang="en-US" sz="1600" kern="100" dirty="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Parking &amp; Library fines</a:t>
              </a:r>
              <a:endParaRPr lang="en-US" sz="16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grpSp>
      <p:pic>
        <p:nvPicPr>
          <p:cNvPr id="15" name="Video 14">
            <a:hlinkClick r:id="" action="ppaction://media"/>
            <a:extLst>
              <a:ext uri="{FF2B5EF4-FFF2-40B4-BE49-F238E27FC236}">
                <a16:creationId xmlns:a16="http://schemas.microsoft.com/office/drawing/2014/main" id="{02D636BC-1DA0-2746-5BCF-BF6AA8EB1B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2931691" y="4710851"/>
            <a:ext cx="2057400" cy="2057400"/>
          </a:xfrm>
          <a:prstGeom prst="ellipse">
            <a:avLst/>
          </a:prstGeom>
        </p:spPr>
      </p:pic>
    </p:spTree>
    <p:extLst>
      <p:ext uri="{BB962C8B-B14F-4D97-AF65-F5344CB8AC3E}">
        <p14:creationId xmlns:p14="http://schemas.microsoft.com/office/powerpoint/2010/main" val="443018648"/>
      </p:ext>
    </p:extLst>
  </p:cSld>
  <p:clrMapOvr>
    <a:masterClrMapping/>
  </p:clrMapOvr>
  <mc:AlternateContent xmlns:mc="http://schemas.openxmlformats.org/markup-compatibility/2006" xmlns:p14="http://schemas.microsoft.com/office/powerpoint/2010/main">
    <mc:Choice Requires="p14">
      <p:transition spd="slow" p14:dur="2000" advTm="53638"/>
    </mc:Choice>
    <mc:Fallback xmlns="">
      <p:transition spd="slow" advTm="53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765E55-A0A1-DEC8-D52F-FD9E515C75F0}"/>
              </a:ext>
            </a:extLst>
          </p:cNvPr>
          <p:cNvGrpSpPr/>
          <p:nvPr/>
        </p:nvGrpSpPr>
        <p:grpSpPr>
          <a:xfrm>
            <a:off x="0" y="0"/>
            <a:ext cx="12192000" cy="1143000"/>
            <a:chOff x="0" y="0"/>
            <a:chExt cx="12192000" cy="1316531"/>
          </a:xfrm>
        </p:grpSpPr>
        <p:pic>
          <p:nvPicPr>
            <p:cNvPr id="5" name="Picture 4" descr="A diagram of a student services&#10;&#10;Description automatically generated">
              <a:extLst>
                <a:ext uri="{FF2B5EF4-FFF2-40B4-BE49-F238E27FC236}">
                  <a16:creationId xmlns:a16="http://schemas.microsoft.com/office/drawing/2014/main" id="{39DCCBFE-0061-5300-9685-EF2D69FA8581}"/>
                </a:ext>
              </a:extLst>
            </p:cNvPr>
            <p:cNvPicPr>
              <a:picLocks noChangeAspect="1"/>
            </p:cNvPicPr>
            <p:nvPr/>
          </p:nvPicPr>
          <p:blipFill rotWithShape="1">
            <a:blip r:embed="rId5">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6" name="Title 1">
              <a:extLst>
                <a:ext uri="{FF2B5EF4-FFF2-40B4-BE49-F238E27FC236}">
                  <a16:creationId xmlns:a16="http://schemas.microsoft.com/office/drawing/2014/main" id="{1175B06C-7C82-412F-A12F-3EDF0B253703}"/>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ptos" panose="020B0004020202020204" pitchFamily="34" charset="0"/>
                </a:rPr>
                <a:t>Title IV Waiver</a:t>
              </a:r>
              <a:endParaRPr lang="en-US" sz="3600">
                <a:solidFill>
                  <a:schemeClr val="bg1"/>
                </a:solidFill>
              </a:endParaRPr>
            </a:p>
          </p:txBody>
        </p:sp>
      </p:grpSp>
      <p:sp>
        <p:nvSpPr>
          <p:cNvPr id="8" name="TextBox 7">
            <a:extLst>
              <a:ext uri="{FF2B5EF4-FFF2-40B4-BE49-F238E27FC236}">
                <a16:creationId xmlns:a16="http://schemas.microsoft.com/office/drawing/2014/main" id="{E03F2FDA-A115-029F-E6B4-5458804A30EE}"/>
              </a:ext>
            </a:extLst>
          </p:cNvPr>
          <p:cNvSpPr txBox="1"/>
          <p:nvPr/>
        </p:nvSpPr>
        <p:spPr>
          <a:xfrm>
            <a:off x="364933" y="1403296"/>
            <a:ext cx="11462133" cy="5422959"/>
          </a:xfrm>
          <a:prstGeom prst="rect">
            <a:avLst/>
          </a:prstGeom>
          <a:noFill/>
        </p:spPr>
        <p:txBody>
          <a:bodyPr wrap="square">
            <a:spAutoFit/>
          </a:bodyPr>
          <a:lstStyle/>
          <a:p>
            <a:pPr marL="0" marR="0">
              <a:lnSpc>
                <a:spcPct val="115000"/>
              </a:lnSpc>
              <a:spcBef>
                <a:spcPts val="0"/>
              </a:spcBef>
              <a:spcAft>
                <a:spcPts val="0"/>
              </a:spcAft>
            </a:pPr>
            <a:r>
              <a:rPr lang="en-US" sz="1300" b="1" kern="1200" dirty="0">
                <a:solidFill>
                  <a:srgbClr val="000000"/>
                </a:solidFill>
                <a:effectLst/>
                <a:ea typeface="Aptos" panose="020B0004020202020204" pitchFamily="34" charset="0"/>
                <a:cs typeface="Arial" panose="020B0604020202020204" pitchFamily="34" charset="0"/>
              </a:rPr>
              <a:t>What is the purpose of Title IV Waiver?</a:t>
            </a:r>
            <a:endParaRPr lang="en-US" sz="13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300" b="1" kern="1200" dirty="0">
                <a:solidFill>
                  <a:srgbClr val="C00000"/>
                </a:solidFill>
                <a:effectLst/>
                <a:ea typeface="Aptos" panose="020B0004020202020204" pitchFamily="34" charset="0"/>
                <a:cs typeface="Arial" panose="020B0604020202020204" pitchFamily="34" charset="0"/>
              </a:rPr>
              <a:t>Completing the Title IV Waiver</a:t>
            </a:r>
            <a:r>
              <a:rPr lang="en-US" sz="1300" b="1" kern="1200" dirty="0">
                <a:solidFill>
                  <a:srgbClr val="000000"/>
                </a:solidFill>
                <a:effectLst/>
                <a:ea typeface="Aptos" panose="020B0004020202020204" pitchFamily="34" charset="0"/>
                <a:cs typeface="Arial" panose="020B0604020202020204" pitchFamily="34" charset="0"/>
              </a:rPr>
              <a:t>, </a:t>
            </a:r>
            <a:r>
              <a:rPr lang="en-US" sz="1300" kern="1200" dirty="0">
                <a:solidFill>
                  <a:srgbClr val="000000"/>
                </a:solidFill>
                <a:effectLst/>
                <a:ea typeface="Aptos" panose="020B0004020202020204" pitchFamily="34" charset="0"/>
                <a:cs typeface="Arial" panose="020B0604020202020204" pitchFamily="34" charset="0"/>
              </a:rPr>
              <a:t> </a:t>
            </a:r>
            <a:r>
              <a:rPr lang="en-US" sz="1300" kern="1200" dirty="0">
                <a:effectLst/>
                <a:ea typeface="Aptos" panose="020B0004020202020204" pitchFamily="34" charset="0"/>
                <a:cs typeface="Arial" panose="020B0604020202020204" pitchFamily="34" charset="0"/>
              </a:rPr>
              <a:t>you are agreeing to authorize Title IV Funds (Federal Financial Aid) to be applied to all charges</a:t>
            </a:r>
            <a:r>
              <a:rPr lang="en-US" sz="1300" dirty="0">
                <a:ea typeface="Aptos" panose="020B0004020202020204" pitchFamily="34" charset="0"/>
                <a:cs typeface="Arial" panose="020B0604020202020204" pitchFamily="34" charset="0"/>
              </a:rPr>
              <a:t>!</a:t>
            </a:r>
          </a:p>
          <a:p>
            <a:pPr marL="0" marR="0">
              <a:lnSpc>
                <a:spcPct val="115000"/>
              </a:lnSpc>
              <a:spcBef>
                <a:spcPts val="0"/>
              </a:spcBef>
              <a:spcAft>
                <a:spcPts val="0"/>
              </a:spcAft>
            </a:pPr>
            <a:endParaRPr lang="en-US" sz="1300" dirty="0">
              <a:ea typeface="Aptos" panose="020B0004020202020204" pitchFamily="34" charset="0"/>
              <a:cs typeface="Arial" panose="020B0604020202020204" pitchFamily="34" charset="0"/>
            </a:endParaRPr>
          </a:p>
          <a:p>
            <a:pPr algn="ctr">
              <a:lnSpc>
                <a:spcPct val="115000"/>
              </a:lnSpc>
            </a:pPr>
            <a:r>
              <a:rPr lang="en-US" sz="1300" b="0" i="1" dirty="0">
                <a:solidFill>
                  <a:srgbClr val="000000"/>
                </a:solidFill>
                <a:effectLst/>
              </a:rPr>
              <a:t>"I wish to authorize use of my Title IV financial aid funds to pay any and all charges within the academic year."</a:t>
            </a:r>
            <a:endParaRPr lang="en-US" sz="1300" i="1" kern="1200" dirty="0">
              <a:effectLst/>
              <a:ea typeface="Aptos" panose="020B0004020202020204" pitchFamily="34" charset="0"/>
              <a:cs typeface="Arial" panose="020B0604020202020204" pitchFamily="34" charset="0"/>
            </a:endParaRPr>
          </a:p>
          <a:p>
            <a:pPr marL="0" marR="0">
              <a:lnSpc>
                <a:spcPct val="115000"/>
              </a:lnSpc>
              <a:spcBef>
                <a:spcPts val="0"/>
              </a:spcBef>
              <a:spcAft>
                <a:spcPts val="0"/>
              </a:spcAft>
            </a:pPr>
            <a:endParaRPr lang="en-US" sz="13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300" b="1" kern="1200" dirty="0">
                <a:solidFill>
                  <a:srgbClr val="000000"/>
                </a:solidFill>
                <a:effectLst/>
                <a:ea typeface="Aptos" panose="020B0004020202020204" pitchFamily="34" charset="0"/>
                <a:cs typeface="Arial" panose="020B0604020202020204" pitchFamily="34" charset="0"/>
              </a:rPr>
              <a:t>Example- </a:t>
            </a:r>
            <a:r>
              <a:rPr lang="en-US" sz="1300" b="1" dirty="0">
                <a:solidFill>
                  <a:srgbClr val="000000"/>
                </a:solidFill>
                <a:ea typeface="Aptos" panose="020B0004020202020204" pitchFamily="34" charset="0"/>
                <a:cs typeface="Arial" panose="020B0604020202020204" pitchFamily="34" charset="0"/>
              </a:rPr>
              <a:t>Student </a:t>
            </a:r>
            <a:r>
              <a:rPr lang="en-US" sz="1300" b="1" u="sng" dirty="0">
                <a:solidFill>
                  <a:srgbClr val="000000"/>
                </a:solidFill>
                <a:ea typeface="Aptos" panose="020B0004020202020204" pitchFamily="34" charset="0"/>
                <a:cs typeface="Arial" panose="020B0604020202020204" pitchFamily="34" charset="0"/>
              </a:rPr>
              <a:t>completed</a:t>
            </a:r>
            <a:r>
              <a:rPr lang="en-US" sz="1300" b="1" dirty="0">
                <a:solidFill>
                  <a:srgbClr val="000000"/>
                </a:solidFill>
                <a:ea typeface="Aptos" panose="020B0004020202020204" pitchFamily="34" charset="0"/>
                <a:cs typeface="Arial" panose="020B0604020202020204" pitchFamily="34" charset="0"/>
              </a:rPr>
              <a:t> the Title IV Waiver</a:t>
            </a:r>
            <a:endParaRPr lang="en-US" sz="1300" b="1" kern="1200" dirty="0">
              <a:solidFill>
                <a:srgbClr val="000000"/>
              </a:solidFill>
              <a:effectLst/>
              <a:ea typeface="Aptos" panose="020B0004020202020204" pitchFamily="34" charset="0"/>
              <a:cs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300" kern="1200" dirty="0">
                <a:solidFill>
                  <a:srgbClr val="000000"/>
                </a:solidFill>
                <a:effectLst/>
                <a:ea typeface="Aptos" panose="020B0004020202020204" pitchFamily="34" charset="0"/>
                <a:cs typeface="Arial" panose="020B0604020202020204" pitchFamily="34" charset="0"/>
              </a:rPr>
              <a:t>Student is </a:t>
            </a:r>
            <a:r>
              <a:rPr lang="en-US" sz="1300" kern="1200" dirty="0">
                <a:solidFill>
                  <a:srgbClr val="00339A"/>
                </a:solidFill>
                <a:effectLst/>
                <a:ea typeface="Aptos" panose="020B0004020202020204" pitchFamily="34" charset="0"/>
                <a:cs typeface="Arial" panose="020B0604020202020204" pitchFamily="34" charset="0"/>
              </a:rPr>
              <a:t>receiving financial aid</a:t>
            </a:r>
            <a:r>
              <a:rPr lang="en-US" sz="1300" kern="1200" dirty="0">
                <a:solidFill>
                  <a:srgbClr val="000000"/>
                </a:solidFill>
                <a:effectLst/>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300" dirty="0">
                <a:solidFill>
                  <a:srgbClr val="000000"/>
                </a:solidFill>
                <a:ea typeface="Aptos" panose="020B0004020202020204" pitchFamily="34" charset="0"/>
                <a:cs typeface="Arial" panose="020B0604020202020204" pitchFamily="34" charset="0"/>
              </a:rPr>
              <a:t>Student </a:t>
            </a:r>
            <a:r>
              <a:rPr lang="en-US" sz="1300" dirty="0">
                <a:solidFill>
                  <a:srgbClr val="00339A"/>
                </a:solidFill>
                <a:ea typeface="Aptos" panose="020B0004020202020204" pitchFamily="34" charset="0"/>
                <a:cs typeface="Arial" panose="020B0604020202020204" pitchFamily="34" charset="0"/>
              </a:rPr>
              <a:t>c</a:t>
            </a:r>
            <a:r>
              <a:rPr lang="en-US" sz="1300" kern="1200" dirty="0">
                <a:solidFill>
                  <a:srgbClr val="00339A"/>
                </a:solidFill>
                <a:effectLst/>
                <a:ea typeface="Aptos" panose="020B0004020202020204" pitchFamily="34" charset="0"/>
                <a:cs typeface="Arial" panose="020B0604020202020204" pitchFamily="34" charset="0"/>
              </a:rPr>
              <a:t>ompleted</a:t>
            </a:r>
            <a:r>
              <a:rPr lang="en-US" sz="1300" kern="1200" dirty="0">
                <a:solidFill>
                  <a:srgbClr val="000000"/>
                </a:solidFill>
                <a:effectLst/>
                <a:ea typeface="Aptos" panose="020B0004020202020204" pitchFamily="34" charset="0"/>
                <a:cs typeface="Arial" panose="020B0604020202020204" pitchFamily="34" charset="0"/>
              </a:rPr>
              <a:t> the </a:t>
            </a:r>
            <a:r>
              <a:rPr lang="en-US" sz="1300" kern="1200" dirty="0">
                <a:solidFill>
                  <a:srgbClr val="00339A"/>
                </a:solidFill>
                <a:effectLst/>
                <a:ea typeface="Aptos" panose="020B0004020202020204" pitchFamily="34" charset="0"/>
                <a:cs typeface="Arial" panose="020B0604020202020204" pitchFamily="34" charset="0"/>
              </a:rPr>
              <a:t>Title IV Waiver</a:t>
            </a:r>
            <a:r>
              <a:rPr lang="en-US" sz="1300" kern="1200" dirty="0">
                <a:solidFill>
                  <a:srgbClr val="000000"/>
                </a:solidFill>
                <a:effectLst/>
                <a:ea typeface="Aptos" panose="020B0004020202020204" pitchFamily="34" charset="0"/>
                <a:cs typeface="Arial" panose="020B0604020202020204" pitchFamily="34" charset="0"/>
              </a:rPr>
              <a:t>.</a:t>
            </a:r>
          </a:p>
          <a:p>
            <a:pPr marL="342900" marR="0" indent="-342900">
              <a:lnSpc>
                <a:spcPct val="115000"/>
              </a:lnSpc>
              <a:spcBef>
                <a:spcPts val="0"/>
              </a:spcBef>
              <a:spcAft>
                <a:spcPts val="0"/>
              </a:spcAft>
              <a:buFont typeface="+mj-lt"/>
              <a:buAutoNum type="arabicPeriod"/>
            </a:pPr>
            <a:r>
              <a:rPr lang="en-US" sz="1300" dirty="0">
                <a:solidFill>
                  <a:srgbClr val="000000"/>
                </a:solidFill>
                <a:ea typeface="Aptos" panose="020B0004020202020204" pitchFamily="34" charset="0"/>
                <a:cs typeface="Arial" panose="020B0604020202020204" pitchFamily="34" charset="0"/>
              </a:rPr>
              <a:t>Enrolled </a:t>
            </a:r>
            <a:r>
              <a:rPr lang="en-US" sz="1300" dirty="0">
                <a:ea typeface="Aptos" panose="020B0004020202020204" pitchFamily="34" charset="0"/>
                <a:cs typeface="Arial" panose="020B0604020202020204" pitchFamily="34" charset="0"/>
              </a:rPr>
              <a:t>in the </a:t>
            </a:r>
            <a:r>
              <a:rPr lang="en-US" sz="1300" dirty="0">
                <a:solidFill>
                  <a:srgbClr val="00339A"/>
                </a:solidFill>
                <a:ea typeface="Aptos" panose="020B0004020202020204" pitchFamily="34" charset="0"/>
                <a:cs typeface="Arial" panose="020B0604020202020204" pitchFamily="34" charset="0"/>
              </a:rPr>
              <a:t>Husky Book Bundle</a:t>
            </a:r>
            <a:r>
              <a:rPr lang="en-US" sz="1300" dirty="0">
                <a:solidFill>
                  <a:srgbClr val="000000"/>
                </a:solidFill>
                <a:ea typeface="Aptos" panose="020B0004020202020204" pitchFamily="34" charset="0"/>
                <a:cs typeface="Arial" panose="020B0604020202020204" pitchFamily="34" charset="0"/>
              </a:rPr>
              <a:t>.</a:t>
            </a:r>
            <a:endParaRPr lang="en-US" sz="1300" kern="1200" dirty="0">
              <a:solidFill>
                <a:srgbClr val="000000"/>
              </a:solidFill>
              <a:effectLst/>
              <a:ea typeface="Aptos" panose="020B0004020202020204" pitchFamily="34" charset="0"/>
              <a:cs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300" dirty="0">
                <a:solidFill>
                  <a:srgbClr val="000000"/>
                </a:solidFill>
                <a:ea typeface="Aptos" panose="020B0004020202020204" pitchFamily="34" charset="0"/>
                <a:cs typeface="Arial" panose="020B0604020202020204" pitchFamily="34" charset="0"/>
              </a:rPr>
              <a:t>Financial Aid is </a:t>
            </a:r>
            <a:r>
              <a:rPr lang="en-US" sz="1300" b="1" u="sng" dirty="0">
                <a:solidFill>
                  <a:srgbClr val="C00000"/>
                </a:solidFill>
                <a:ea typeface="Aptos" panose="020B0004020202020204" pitchFamily="34" charset="0"/>
                <a:cs typeface="Arial" panose="020B0604020202020204" pitchFamily="34" charset="0"/>
              </a:rPr>
              <a:t>allowed</a:t>
            </a:r>
            <a:r>
              <a:rPr lang="en-US" sz="1300" b="1" dirty="0">
                <a:solidFill>
                  <a:srgbClr val="C00000"/>
                </a:solidFill>
                <a:ea typeface="Aptos" panose="020B0004020202020204" pitchFamily="34" charset="0"/>
                <a:cs typeface="Arial" panose="020B0604020202020204" pitchFamily="34" charset="0"/>
              </a:rPr>
              <a:t> </a:t>
            </a:r>
            <a:r>
              <a:rPr lang="en-US" sz="1300" dirty="0">
                <a:solidFill>
                  <a:srgbClr val="000000"/>
                </a:solidFill>
                <a:ea typeface="Aptos" panose="020B0004020202020204" pitchFamily="34" charset="0"/>
                <a:cs typeface="Arial" panose="020B0604020202020204" pitchFamily="34" charset="0"/>
              </a:rPr>
              <a:t>to cover the Husky Book Bundle. </a:t>
            </a:r>
          </a:p>
          <a:p>
            <a:pPr marL="0" marR="0">
              <a:lnSpc>
                <a:spcPct val="115000"/>
              </a:lnSpc>
              <a:spcBef>
                <a:spcPts val="0"/>
              </a:spcBef>
              <a:spcAft>
                <a:spcPts val="0"/>
              </a:spcAft>
            </a:pPr>
            <a:endParaRPr lang="en-US" sz="13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300" b="1" kern="1200" dirty="0">
                <a:solidFill>
                  <a:srgbClr val="000000"/>
                </a:solidFill>
                <a:effectLst/>
                <a:ea typeface="Aptos" panose="020B0004020202020204" pitchFamily="34" charset="0"/>
                <a:cs typeface="Arial" panose="020B0604020202020204" pitchFamily="34" charset="0"/>
              </a:rPr>
              <a:t>Example- Student </a:t>
            </a:r>
            <a:r>
              <a:rPr lang="en-US" sz="1300" b="1" u="sng" kern="1200" dirty="0">
                <a:solidFill>
                  <a:srgbClr val="000000"/>
                </a:solidFill>
                <a:effectLst/>
                <a:ea typeface="Aptos" panose="020B0004020202020204" pitchFamily="34" charset="0"/>
                <a:cs typeface="Arial" panose="020B0604020202020204" pitchFamily="34" charset="0"/>
              </a:rPr>
              <a:t>DID NOT complete </a:t>
            </a:r>
            <a:r>
              <a:rPr lang="en-US" sz="1300" b="1" kern="1200" dirty="0">
                <a:solidFill>
                  <a:srgbClr val="000000"/>
                </a:solidFill>
                <a:effectLst/>
                <a:ea typeface="Aptos" panose="020B0004020202020204" pitchFamily="34" charset="0"/>
                <a:cs typeface="Arial" panose="020B0604020202020204" pitchFamily="34" charset="0"/>
              </a:rPr>
              <a:t>the Title IV Waiver</a:t>
            </a:r>
          </a:p>
          <a:p>
            <a:pPr marL="342900" marR="0" indent="-342900">
              <a:lnSpc>
                <a:spcPct val="115000"/>
              </a:lnSpc>
              <a:spcBef>
                <a:spcPts val="0"/>
              </a:spcBef>
              <a:spcAft>
                <a:spcPts val="0"/>
              </a:spcAft>
              <a:buFont typeface="+mj-lt"/>
              <a:buAutoNum type="arabicPeriod"/>
            </a:pPr>
            <a:r>
              <a:rPr lang="en-US" sz="1300" dirty="0">
                <a:solidFill>
                  <a:srgbClr val="000000"/>
                </a:solidFill>
                <a:ea typeface="Aptos" panose="020B0004020202020204" pitchFamily="34" charset="0"/>
                <a:cs typeface="Arial" panose="020B0604020202020204" pitchFamily="34" charset="0"/>
              </a:rPr>
              <a:t>Student is </a:t>
            </a:r>
            <a:r>
              <a:rPr lang="en-US" sz="1300" dirty="0">
                <a:solidFill>
                  <a:srgbClr val="00339A"/>
                </a:solidFill>
                <a:ea typeface="Aptos" panose="020B0004020202020204" pitchFamily="34" charset="0"/>
                <a:cs typeface="Arial" panose="020B0604020202020204" pitchFamily="34" charset="0"/>
              </a:rPr>
              <a:t>receiving financial aid</a:t>
            </a:r>
            <a:r>
              <a:rPr lang="en-US" sz="1300" dirty="0">
                <a:solidFill>
                  <a:srgbClr val="000000"/>
                </a:solidFill>
                <a:ea typeface="Aptos" panose="020B0004020202020204" pitchFamily="34" charset="0"/>
                <a:cs typeface="Arial" panose="020B0604020202020204" pitchFamily="34" charset="0"/>
              </a:rPr>
              <a:t>.</a:t>
            </a:r>
          </a:p>
          <a:p>
            <a:pPr marL="342900" marR="0" indent="-342900">
              <a:lnSpc>
                <a:spcPct val="115000"/>
              </a:lnSpc>
              <a:spcBef>
                <a:spcPts val="0"/>
              </a:spcBef>
              <a:spcAft>
                <a:spcPts val="0"/>
              </a:spcAft>
              <a:buFont typeface="+mj-lt"/>
              <a:buAutoNum type="arabicPeriod"/>
            </a:pPr>
            <a:r>
              <a:rPr lang="en-US" sz="1300" kern="1200" dirty="0">
                <a:solidFill>
                  <a:srgbClr val="000000"/>
                </a:solidFill>
                <a:effectLst/>
                <a:ea typeface="Aptos" panose="020B0004020202020204" pitchFamily="34" charset="0"/>
                <a:cs typeface="Arial" panose="020B0604020202020204" pitchFamily="34" charset="0"/>
              </a:rPr>
              <a:t>Student </a:t>
            </a:r>
            <a:r>
              <a:rPr lang="en-US" sz="1300" dirty="0">
                <a:solidFill>
                  <a:srgbClr val="00339A"/>
                </a:solidFill>
                <a:ea typeface="Aptos" panose="020B0004020202020204" pitchFamily="34" charset="0"/>
                <a:cs typeface="Arial" panose="020B0604020202020204" pitchFamily="34" charset="0"/>
              </a:rPr>
              <a:t>did not complete </a:t>
            </a:r>
            <a:r>
              <a:rPr lang="en-US" sz="1300" dirty="0">
                <a:solidFill>
                  <a:srgbClr val="000000"/>
                </a:solidFill>
                <a:ea typeface="Aptos" panose="020B0004020202020204" pitchFamily="34" charset="0"/>
                <a:cs typeface="Arial" panose="020B0604020202020204" pitchFamily="34" charset="0"/>
              </a:rPr>
              <a:t>the </a:t>
            </a:r>
            <a:r>
              <a:rPr lang="en-US" sz="1300" dirty="0">
                <a:solidFill>
                  <a:srgbClr val="00339A"/>
                </a:solidFill>
                <a:ea typeface="Aptos" panose="020B0004020202020204" pitchFamily="34" charset="0"/>
                <a:cs typeface="Arial" panose="020B0604020202020204" pitchFamily="34" charset="0"/>
              </a:rPr>
              <a:t>Title IV Waiver</a:t>
            </a:r>
            <a:r>
              <a:rPr lang="en-US" sz="1300" dirty="0">
                <a:solidFill>
                  <a:srgbClr val="000000"/>
                </a:solidFill>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300" kern="1200" dirty="0">
                <a:solidFill>
                  <a:srgbClr val="000000"/>
                </a:solidFill>
                <a:effectLst/>
                <a:ea typeface="Aptos" panose="020B0004020202020204" pitchFamily="34" charset="0"/>
                <a:cs typeface="Arial" panose="020B0604020202020204" pitchFamily="34" charset="0"/>
              </a:rPr>
              <a:t>Enrolled in the </a:t>
            </a:r>
            <a:r>
              <a:rPr lang="en-US" sz="1300" kern="1200" dirty="0">
                <a:solidFill>
                  <a:srgbClr val="00339A"/>
                </a:solidFill>
                <a:effectLst/>
                <a:ea typeface="Aptos" panose="020B0004020202020204" pitchFamily="34" charset="0"/>
                <a:cs typeface="Arial" panose="020B0604020202020204" pitchFamily="34" charset="0"/>
              </a:rPr>
              <a:t>Husky Book Bundle</a:t>
            </a:r>
            <a:r>
              <a:rPr lang="en-US" sz="1300" kern="1200" dirty="0">
                <a:solidFill>
                  <a:srgbClr val="000000"/>
                </a:solidFill>
                <a:effectLst/>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300" dirty="0">
                <a:solidFill>
                  <a:srgbClr val="000000"/>
                </a:solidFill>
                <a:ea typeface="Aptos" panose="020B0004020202020204" pitchFamily="34" charset="0"/>
                <a:cs typeface="Arial" panose="020B0604020202020204" pitchFamily="34" charset="0"/>
              </a:rPr>
              <a:t>Financial aid is </a:t>
            </a:r>
            <a:r>
              <a:rPr lang="en-US" sz="1300" b="1" u="sng" dirty="0">
                <a:solidFill>
                  <a:srgbClr val="C00000"/>
                </a:solidFill>
                <a:ea typeface="Aptos" panose="020B0004020202020204" pitchFamily="34" charset="0"/>
                <a:cs typeface="Arial" panose="020B0604020202020204" pitchFamily="34" charset="0"/>
              </a:rPr>
              <a:t>NOT allowed </a:t>
            </a:r>
            <a:r>
              <a:rPr lang="en-US" sz="1300" dirty="0">
                <a:solidFill>
                  <a:srgbClr val="000000"/>
                </a:solidFill>
                <a:ea typeface="Aptos" panose="020B0004020202020204" pitchFamily="34" charset="0"/>
                <a:cs typeface="Arial" panose="020B0604020202020204" pitchFamily="34" charset="0"/>
              </a:rPr>
              <a:t>to cover the Husky Book Bundle.</a:t>
            </a:r>
          </a:p>
          <a:p>
            <a:pPr marL="342900" marR="0" indent="-342900">
              <a:lnSpc>
                <a:spcPct val="115000"/>
              </a:lnSpc>
              <a:spcBef>
                <a:spcPts val="0"/>
              </a:spcBef>
              <a:spcAft>
                <a:spcPts val="0"/>
              </a:spcAft>
              <a:buFont typeface="+mj-lt"/>
              <a:buAutoNum type="arabicPeriod"/>
            </a:pPr>
            <a:r>
              <a:rPr lang="en-US" sz="1300" kern="1200" dirty="0">
                <a:solidFill>
                  <a:srgbClr val="000000"/>
                </a:solidFill>
                <a:effectLst/>
                <a:ea typeface="Aptos" panose="020B0004020202020204" pitchFamily="34" charset="0"/>
                <a:cs typeface="Arial" panose="020B0604020202020204" pitchFamily="34" charset="0"/>
              </a:rPr>
              <a:t>Student may receive a </a:t>
            </a:r>
            <a:r>
              <a:rPr lang="en-US" sz="1300" b="1" kern="1200" dirty="0">
                <a:solidFill>
                  <a:srgbClr val="C00000"/>
                </a:solidFill>
                <a:effectLst/>
                <a:ea typeface="Aptos" panose="020B0004020202020204" pitchFamily="34" charset="0"/>
                <a:cs typeface="Arial" panose="020B0604020202020204" pitchFamily="34" charset="0"/>
              </a:rPr>
              <a:t>refund</a:t>
            </a:r>
            <a:r>
              <a:rPr lang="en-US" sz="1300" kern="1200" dirty="0">
                <a:solidFill>
                  <a:srgbClr val="000000"/>
                </a:solidFill>
                <a:effectLst/>
                <a:ea typeface="Aptos" panose="020B0004020202020204" pitchFamily="34" charset="0"/>
                <a:cs typeface="Arial" panose="020B0604020202020204" pitchFamily="34" charset="0"/>
              </a:rPr>
              <a:t> for Husky Book Bundle.</a:t>
            </a:r>
          </a:p>
          <a:p>
            <a:pPr marL="342900" marR="0" indent="-342900">
              <a:lnSpc>
                <a:spcPct val="115000"/>
              </a:lnSpc>
              <a:spcBef>
                <a:spcPts val="0"/>
              </a:spcBef>
              <a:spcAft>
                <a:spcPts val="0"/>
              </a:spcAft>
              <a:buFont typeface="+mj-lt"/>
              <a:buAutoNum type="arabicPeriod"/>
            </a:pPr>
            <a:r>
              <a:rPr lang="en-US" sz="1300" kern="1200" dirty="0">
                <a:solidFill>
                  <a:srgbClr val="000000"/>
                </a:solidFill>
                <a:effectLst/>
                <a:ea typeface="Aptos" panose="020B0004020202020204" pitchFamily="34" charset="0"/>
                <a:cs typeface="Arial" panose="020B0604020202020204" pitchFamily="34" charset="0"/>
              </a:rPr>
              <a:t>Student </a:t>
            </a:r>
            <a:r>
              <a:rPr lang="en-US" sz="1300" b="1" kern="1200" dirty="0">
                <a:solidFill>
                  <a:srgbClr val="C00000"/>
                </a:solidFill>
                <a:effectLst/>
                <a:ea typeface="Aptos" panose="020B0004020202020204" pitchFamily="34" charset="0"/>
                <a:cs typeface="Arial" panose="020B0604020202020204" pitchFamily="34" charset="0"/>
              </a:rPr>
              <a:t>NOW RISKS OWING </a:t>
            </a:r>
            <a:r>
              <a:rPr lang="en-US" sz="1300" kern="1200" dirty="0">
                <a:solidFill>
                  <a:srgbClr val="000000"/>
                </a:solidFill>
                <a:effectLst/>
                <a:ea typeface="Aptos" panose="020B0004020202020204" pitchFamily="34" charset="0"/>
                <a:cs typeface="Arial" panose="020B0604020202020204" pitchFamily="34" charset="0"/>
              </a:rPr>
              <a:t>back the Husky Book Bundle Fee.</a:t>
            </a:r>
          </a:p>
          <a:p>
            <a:pPr marL="342900" marR="0" indent="-342900">
              <a:lnSpc>
                <a:spcPct val="115000"/>
              </a:lnSpc>
              <a:spcBef>
                <a:spcPts val="0"/>
              </a:spcBef>
              <a:spcAft>
                <a:spcPts val="0"/>
              </a:spcAft>
              <a:buFont typeface="+mj-lt"/>
              <a:buAutoNum type="arabicPeriod"/>
            </a:pPr>
            <a:r>
              <a:rPr lang="en-US" sz="1300" dirty="0">
                <a:solidFill>
                  <a:srgbClr val="000000"/>
                </a:solidFill>
                <a:ea typeface="Aptos" panose="020B0004020202020204" pitchFamily="34" charset="0"/>
                <a:cs typeface="Arial" panose="020B0604020202020204" pitchFamily="34" charset="0"/>
              </a:rPr>
              <a:t>Student will then need to pay off balance even though they received a refund. </a:t>
            </a:r>
          </a:p>
          <a:p>
            <a:pPr marL="342900" marR="0" indent="-342900">
              <a:lnSpc>
                <a:spcPct val="115000"/>
              </a:lnSpc>
              <a:spcBef>
                <a:spcPts val="0"/>
              </a:spcBef>
              <a:spcAft>
                <a:spcPts val="0"/>
              </a:spcAft>
              <a:buFont typeface="+mj-lt"/>
              <a:buAutoNum type="arabicPeriod"/>
            </a:pPr>
            <a:endParaRPr lang="en-US" sz="1300" dirty="0">
              <a:solidFill>
                <a:srgbClr val="000000"/>
              </a:solidFill>
              <a:ea typeface="Aptos" panose="020B0004020202020204" pitchFamily="34" charset="0"/>
              <a:cs typeface="Arial" panose="020B0604020202020204" pitchFamily="34" charset="0"/>
            </a:endParaRPr>
          </a:p>
          <a:p>
            <a:pPr marR="0">
              <a:lnSpc>
                <a:spcPct val="115000"/>
              </a:lnSpc>
              <a:spcBef>
                <a:spcPts val="0"/>
              </a:spcBef>
              <a:spcAft>
                <a:spcPts val="0"/>
              </a:spcAft>
            </a:pPr>
            <a:r>
              <a:rPr lang="en-US" sz="1300" dirty="0">
                <a:solidFill>
                  <a:srgbClr val="000000"/>
                </a:solidFill>
                <a:ea typeface="Aptos" panose="020B0004020202020204" pitchFamily="34" charset="0"/>
                <a:cs typeface="Arial" panose="020B0604020202020204" pitchFamily="34" charset="0"/>
              </a:rPr>
              <a:t>** </a:t>
            </a:r>
            <a:r>
              <a:rPr lang="en-US" sz="1300" b="1" dirty="0">
                <a:solidFill>
                  <a:srgbClr val="000000"/>
                </a:solidFill>
                <a:ea typeface="Aptos" panose="020B0004020202020204" pitchFamily="34" charset="0"/>
                <a:cs typeface="Arial" panose="020B0604020202020204" pitchFamily="34" charset="0"/>
              </a:rPr>
              <a:t>Regardless if you have completed a Title IV Waiver, the following charges are never allowed to be covered.</a:t>
            </a:r>
          </a:p>
          <a:p>
            <a:pPr lvl="1">
              <a:lnSpc>
                <a:spcPct val="115000"/>
              </a:lnSpc>
            </a:pPr>
            <a:r>
              <a:rPr lang="en-US" sz="1300" i="1" kern="1200" dirty="0">
                <a:solidFill>
                  <a:srgbClr val="000000"/>
                </a:solidFill>
                <a:effectLst/>
                <a:ea typeface="Aptos" panose="020B0004020202020204" pitchFamily="34" charset="0"/>
                <a:cs typeface="Arial" panose="020B0604020202020204" pitchFamily="34" charset="0"/>
              </a:rPr>
              <a:t>(One Card charges, Parking Fines, Health Service Fees, &amp; Late Fees)</a:t>
            </a:r>
          </a:p>
          <a:p>
            <a:pPr marL="0" marR="0">
              <a:lnSpc>
                <a:spcPct val="115000"/>
              </a:lnSpc>
              <a:spcBef>
                <a:spcPts val="0"/>
              </a:spcBef>
              <a:spcAft>
                <a:spcPts val="0"/>
              </a:spcAft>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hought Bubble: Cloud 11">
            <a:extLst>
              <a:ext uri="{FF2B5EF4-FFF2-40B4-BE49-F238E27FC236}">
                <a16:creationId xmlns:a16="http://schemas.microsoft.com/office/drawing/2014/main" id="{96A899CB-F9BA-63E7-5C06-CBF8C809D92D}"/>
              </a:ext>
            </a:extLst>
          </p:cNvPr>
          <p:cNvSpPr/>
          <p:nvPr/>
        </p:nvSpPr>
        <p:spPr>
          <a:xfrm>
            <a:off x="10067843" y="2971800"/>
            <a:ext cx="1588100" cy="1355844"/>
          </a:xfrm>
          <a:prstGeom prst="cloudCallout">
            <a:avLst>
              <a:gd name="adj1" fmla="val -33743"/>
              <a:gd name="adj2" fmla="val 65144"/>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n w="22225">
                  <a:noFill/>
                  <a:prstDash val="solid"/>
                </a:ln>
                <a:solidFill>
                  <a:schemeClr val="tx1"/>
                </a:solidFill>
              </a:rPr>
              <a:t>Don’t forget to complete the Title IV Waiver!</a:t>
            </a:r>
          </a:p>
        </p:txBody>
      </p:sp>
      <p:pic>
        <p:nvPicPr>
          <p:cNvPr id="14" name="Picture 13">
            <a:extLst>
              <a:ext uri="{FF2B5EF4-FFF2-40B4-BE49-F238E27FC236}">
                <a16:creationId xmlns:a16="http://schemas.microsoft.com/office/drawing/2014/main" id="{8C5DDCF1-CDC6-7065-C437-177D2C8BBA1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33" b="94444" l="10000" r="90000">
                        <a14:foregroundMark x1="33529" y1="21958" x2="34412" y2="23280"/>
                        <a14:foregroundMark x1="67059" y1="4497" x2="67059" y2="4497"/>
                        <a14:foregroundMark x1="60588" y1="17460" x2="60588" y2="17460"/>
                        <a14:foregroundMark x1="65588" y1="17725" x2="65588" y2="17725"/>
                        <a14:foregroundMark x1="73824" y1="20106" x2="73824" y2="20106"/>
                        <a14:foregroundMark x1="82353" y1="20106" x2="82353" y2="20106"/>
                        <a14:foregroundMark x1="29412" y1="94444" x2="29412" y2="94444"/>
                        <a14:foregroundMark x1="37647" y1="94444" x2="37647" y2="94444"/>
                      </a14:backgroundRemoval>
                    </a14:imgEffect>
                  </a14:imgLayer>
                </a14:imgProps>
              </a:ext>
            </a:extLst>
          </a:blip>
          <a:stretch>
            <a:fillRect/>
          </a:stretch>
        </p:blipFill>
        <p:spPr>
          <a:xfrm>
            <a:off x="8130802" y="4254492"/>
            <a:ext cx="2159111" cy="2400423"/>
          </a:xfrm>
          <a:prstGeom prst="rect">
            <a:avLst/>
          </a:prstGeom>
        </p:spPr>
      </p:pic>
      <p:pic>
        <p:nvPicPr>
          <p:cNvPr id="18" name="Video 17">
            <a:hlinkClick r:id="" action="ppaction://media"/>
            <a:extLst>
              <a:ext uri="{FF2B5EF4-FFF2-40B4-BE49-F238E27FC236}">
                <a16:creationId xmlns:a16="http://schemas.microsoft.com/office/drawing/2014/main" id="{FBEC5659-66B7-E34D-CC0B-EDFB71B54C5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2814960" y="4597515"/>
            <a:ext cx="2057400" cy="2057400"/>
          </a:xfrm>
          <a:prstGeom prst="ellipse">
            <a:avLst/>
          </a:prstGeom>
        </p:spPr>
      </p:pic>
    </p:spTree>
    <p:extLst>
      <p:ext uri="{BB962C8B-B14F-4D97-AF65-F5344CB8AC3E}">
        <p14:creationId xmlns:p14="http://schemas.microsoft.com/office/powerpoint/2010/main" val="3208758965"/>
      </p:ext>
    </p:extLst>
  </p:cSld>
  <p:clrMapOvr>
    <a:masterClrMapping/>
  </p:clrMapOvr>
  <mc:AlternateContent xmlns:mc="http://schemas.openxmlformats.org/markup-compatibility/2006" xmlns:p14="http://schemas.microsoft.com/office/powerpoint/2010/main">
    <mc:Choice Requires="p14">
      <p:transition spd="slow" p14:dur="2000" advTm="102769"/>
    </mc:Choice>
    <mc:Fallback xmlns="">
      <p:transition spd="slow" advTm="102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0">
            <a:extLst>
              <a:ext uri="{FF2B5EF4-FFF2-40B4-BE49-F238E27FC236}">
                <a16:creationId xmlns:a16="http://schemas.microsoft.com/office/drawing/2014/main" id="{11F7796A-653F-B028-E1E5-155666E98A47}"/>
              </a:ext>
            </a:extLst>
          </p:cNvPr>
          <p:cNvSpPr txBox="1">
            <a:spLocks noChangeArrowheads="1"/>
          </p:cNvSpPr>
          <p:nvPr/>
        </p:nvSpPr>
        <p:spPr bwMode="auto">
          <a:xfrm>
            <a:off x="4838700" y="268288"/>
            <a:ext cx="686435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lnSpc>
                <a:spcPct val="90000"/>
              </a:lnSpc>
              <a:spcAft>
                <a:spcPts val="600"/>
              </a:spcAft>
            </a:pPr>
            <a:r>
              <a:rPr lang="en-US" altLang="en-US" sz="4400">
                <a:solidFill>
                  <a:srgbClr val="000E2F"/>
                </a:solidFill>
                <a:latin typeface="Impact" panose="020B0806030902050204" pitchFamily="34" charset="0"/>
              </a:rPr>
              <a:t>Supporting Your Husky: FERPA</a:t>
            </a:r>
            <a:r>
              <a:rPr lang="en-US" altLang="en-US" sz="6000" b="1">
                <a:solidFill>
                  <a:srgbClr val="FFFFFF"/>
                </a:solidFill>
                <a:latin typeface="Calibri Light" panose="020F0302020204030204" pitchFamily="34" charset="0"/>
              </a:rPr>
              <a:t> </a:t>
            </a:r>
          </a:p>
        </p:txBody>
      </p:sp>
      <p:sp>
        <p:nvSpPr>
          <p:cNvPr id="6147" name="TextBox 4">
            <a:extLst>
              <a:ext uri="{FF2B5EF4-FFF2-40B4-BE49-F238E27FC236}">
                <a16:creationId xmlns:a16="http://schemas.microsoft.com/office/drawing/2014/main" id="{972B907C-D0FF-9F2C-867C-F4C75F1277D2}"/>
              </a:ext>
            </a:extLst>
          </p:cNvPr>
          <p:cNvSpPr txBox="1">
            <a:spLocks noChangeArrowheads="1"/>
          </p:cNvSpPr>
          <p:nvPr/>
        </p:nvSpPr>
        <p:spPr bwMode="auto">
          <a:xfrm>
            <a:off x="5024438" y="6346825"/>
            <a:ext cx="236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a:solidFill>
                  <a:srgbClr val="000000"/>
                </a:solidFill>
                <a:latin typeface="Calibri" panose="020F0502020204030204" pitchFamily="34" charset="0"/>
              </a:rPr>
              <a:t> </a:t>
            </a:r>
          </a:p>
        </p:txBody>
      </p:sp>
      <p:sp>
        <p:nvSpPr>
          <p:cNvPr id="4" name="Content Placeholder 2">
            <a:extLst>
              <a:ext uri="{FF2B5EF4-FFF2-40B4-BE49-F238E27FC236}">
                <a16:creationId xmlns:a16="http://schemas.microsoft.com/office/drawing/2014/main" id="{9A28FC63-14EB-15EB-A551-371C7DC742B5}"/>
              </a:ext>
            </a:extLst>
          </p:cNvPr>
          <p:cNvSpPr txBox="1"/>
          <p:nvPr/>
        </p:nvSpPr>
        <p:spPr>
          <a:xfrm>
            <a:off x="5024438" y="1612900"/>
            <a:ext cx="6862762" cy="4591050"/>
          </a:xfrm>
          <a:prstGeom prst="rect">
            <a:avLst/>
          </a:prstGeom>
          <a:noFill/>
          <a:ln cap="flat">
            <a:noFill/>
          </a:ln>
        </p:spPr>
        <p:txBody>
          <a:bodyPr>
            <a:normAutofit fontScale="70000" lnSpcReduction="20000"/>
          </a:bodyPr>
          <a:lstStyle/>
          <a:p>
            <a:pPr eaLnBrk="1" fontAlgn="auto" hangingPunct="1">
              <a:lnSpc>
                <a:spcPct val="90000"/>
              </a:lnSpc>
              <a:spcBef>
                <a:spcPts val="1000"/>
              </a:spcBef>
              <a:spcAft>
                <a:spcPts val="0"/>
              </a:spcAft>
              <a:defRPr sz="1800" b="0" i="0" u="none" strike="noStrike" kern="0" cap="none" spc="0" baseline="0">
                <a:solidFill>
                  <a:srgbClr val="000000"/>
                </a:solidFill>
                <a:uFillTx/>
              </a:defRPr>
            </a:pPr>
            <a:r>
              <a:rPr lang="en-US" sz="2800">
                <a:solidFill>
                  <a:srgbClr val="000000"/>
                </a:solidFill>
                <a:latin typeface="Arial" pitchFamily="34"/>
                <a:cs typeface="Arial" pitchFamily="34"/>
              </a:rPr>
              <a:t>Before we can share any specific information about your student with you, they need to give us permission. (there is a brochure in your folder with more information)</a:t>
            </a:r>
          </a:p>
          <a:p>
            <a:pPr eaLnBrk="1" fontAlgn="auto" hangingPunct="1">
              <a:lnSpc>
                <a:spcPct val="90000"/>
              </a:lnSpc>
              <a:spcBef>
                <a:spcPts val="1000"/>
              </a:spcBef>
              <a:spcAft>
                <a:spcPts val="0"/>
              </a:spcAft>
              <a:defRPr sz="1800" b="0" i="0" u="none" strike="noStrike" kern="0" cap="none" spc="0" baseline="0">
                <a:solidFill>
                  <a:srgbClr val="000000"/>
                </a:solidFill>
                <a:uFillTx/>
              </a:defRPr>
            </a:pPr>
            <a:r>
              <a:rPr lang="en-US" sz="2800">
                <a:solidFill>
                  <a:srgbClr val="000000"/>
                </a:solidFill>
                <a:latin typeface="Arial" pitchFamily="34"/>
                <a:cs typeface="Arial" pitchFamily="34"/>
              </a:rPr>
              <a:t>Categories Include (but not limited to):</a:t>
            </a:r>
          </a:p>
          <a:p>
            <a:pPr marL="228600" indent="-228600" eaLnBrk="1" fontAlgn="auto" hangingPunct="1">
              <a:spcBef>
                <a:spcPts val="1000"/>
              </a:spcBef>
              <a:spcAft>
                <a:spcPts val="0"/>
              </a:spcAft>
              <a:buSzPct val="100000"/>
              <a:buFont typeface="Arial" pitchFamily="34"/>
              <a:buChar char="•"/>
              <a:defRPr sz="1800" b="0" i="0" u="none" strike="noStrike" kern="0" cap="none" spc="0" baseline="0">
                <a:solidFill>
                  <a:srgbClr val="000000"/>
                </a:solidFill>
                <a:uFillTx/>
              </a:defRPr>
            </a:pPr>
            <a:r>
              <a:rPr lang="en-US" sz="2800" b="1">
                <a:solidFill>
                  <a:srgbClr val="000000"/>
                </a:solidFill>
                <a:latin typeface="Arial" pitchFamily="34"/>
                <a:cs typeface="Arial" pitchFamily="34"/>
              </a:rPr>
              <a:t>Academic &amp; Advising Info </a:t>
            </a:r>
            <a:r>
              <a:rPr lang="en-US" sz="2800">
                <a:solidFill>
                  <a:srgbClr val="000000"/>
                </a:solidFill>
                <a:latin typeface="Arial" pitchFamily="34"/>
                <a:cs typeface="Arial" pitchFamily="34"/>
              </a:rPr>
              <a:t>(grades, academic standing, University or School/College supplemental dismissal, etc)</a:t>
            </a:r>
          </a:p>
          <a:p>
            <a:pPr marL="228600" indent="-228600" eaLnBrk="1" fontAlgn="auto" hangingPunct="1">
              <a:spcBef>
                <a:spcPts val="1000"/>
              </a:spcBef>
              <a:spcAft>
                <a:spcPts val="0"/>
              </a:spcAft>
              <a:buSzPct val="100000"/>
              <a:buFont typeface="Arial" pitchFamily="34"/>
              <a:buChar char="•"/>
              <a:defRPr sz="1800" b="0" i="0" u="none" strike="noStrike" kern="0" cap="none" spc="0" baseline="0">
                <a:solidFill>
                  <a:srgbClr val="000000"/>
                </a:solidFill>
                <a:uFillTx/>
              </a:defRPr>
            </a:pPr>
            <a:r>
              <a:rPr lang="en-US" sz="2800" b="1">
                <a:solidFill>
                  <a:srgbClr val="000000"/>
                </a:solidFill>
                <a:latin typeface="Arial" pitchFamily="34"/>
                <a:cs typeface="Arial" pitchFamily="34"/>
              </a:rPr>
              <a:t>ResLife Info</a:t>
            </a:r>
          </a:p>
          <a:p>
            <a:pPr marL="228600" indent="-228600" eaLnBrk="1" fontAlgn="auto" hangingPunct="1">
              <a:spcBef>
                <a:spcPts val="1000"/>
              </a:spcBef>
              <a:spcAft>
                <a:spcPts val="0"/>
              </a:spcAft>
              <a:buSzPct val="100000"/>
              <a:buFont typeface="Arial" pitchFamily="34"/>
              <a:buChar char="•"/>
              <a:defRPr sz="1800" b="0" i="0" u="none" strike="noStrike" kern="0" cap="none" spc="0" baseline="0">
                <a:solidFill>
                  <a:srgbClr val="000000"/>
                </a:solidFill>
                <a:uFillTx/>
              </a:defRPr>
            </a:pPr>
            <a:r>
              <a:rPr lang="en-US" sz="2800" b="1">
                <a:solidFill>
                  <a:srgbClr val="000000"/>
                </a:solidFill>
                <a:latin typeface="Arial" pitchFamily="34"/>
                <a:cs typeface="Arial" pitchFamily="34"/>
              </a:rPr>
              <a:t>Student Affairs/Services </a:t>
            </a:r>
            <a:r>
              <a:rPr lang="en-US" sz="2800">
                <a:solidFill>
                  <a:srgbClr val="000000"/>
                </a:solidFill>
                <a:latin typeface="Arial" pitchFamily="34"/>
                <a:cs typeface="Arial" pitchFamily="34"/>
              </a:rPr>
              <a:t>(volunteer separations and readmissions from/to UConn, requests for incompletes, etc)</a:t>
            </a:r>
            <a:endParaRPr lang="en-US" sz="2800" b="1">
              <a:solidFill>
                <a:srgbClr val="000000"/>
              </a:solidFill>
              <a:latin typeface="Arial" pitchFamily="34"/>
              <a:cs typeface="Arial" pitchFamily="34"/>
            </a:endParaRPr>
          </a:p>
          <a:p>
            <a:pPr marL="228600" indent="-228600" eaLnBrk="1" fontAlgn="auto" hangingPunct="1">
              <a:spcBef>
                <a:spcPts val="1000"/>
              </a:spcBef>
              <a:spcAft>
                <a:spcPts val="0"/>
              </a:spcAft>
              <a:buSzPct val="100000"/>
              <a:buFont typeface="Arial" pitchFamily="34"/>
              <a:buChar char="•"/>
              <a:defRPr sz="1800" b="0" i="0" u="none" strike="noStrike" kern="0" cap="none" spc="0" baseline="0">
                <a:solidFill>
                  <a:srgbClr val="000000"/>
                </a:solidFill>
                <a:uFillTx/>
              </a:defRPr>
            </a:pPr>
            <a:r>
              <a:rPr lang="en-US" sz="2800" b="1">
                <a:solidFill>
                  <a:srgbClr val="000000"/>
                </a:solidFill>
                <a:latin typeface="Arial" pitchFamily="34"/>
                <a:cs typeface="Arial" pitchFamily="34"/>
              </a:rPr>
              <a:t>Student Conduct </a:t>
            </a:r>
            <a:r>
              <a:rPr lang="en-US" sz="2800">
                <a:solidFill>
                  <a:srgbClr val="000000"/>
                </a:solidFill>
                <a:latin typeface="Arial" pitchFamily="34"/>
                <a:cs typeface="Arial" pitchFamily="34"/>
              </a:rPr>
              <a:t>(incident reports, case documents, etc)</a:t>
            </a:r>
          </a:p>
          <a:p>
            <a:pPr marL="228600" indent="-228600" eaLnBrk="1" fontAlgn="auto" hangingPunct="1">
              <a:spcBef>
                <a:spcPts val="1000"/>
              </a:spcBef>
              <a:spcAft>
                <a:spcPts val="0"/>
              </a:spcAft>
              <a:buSzPct val="100000"/>
              <a:buFont typeface="Arial" pitchFamily="34"/>
              <a:buChar char="•"/>
              <a:defRPr sz="1800" b="0" i="0" u="none" strike="noStrike" kern="0" cap="none" spc="0" baseline="0">
                <a:solidFill>
                  <a:srgbClr val="000000"/>
                </a:solidFill>
                <a:uFillTx/>
              </a:defRPr>
            </a:pPr>
            <a:r>
              <a:rPr lang="en-US" sz="2800" b="1">
                <a:solidFill>
                  <a:srgbClr val="000000"/>
                </a:solidFill>
                <a:latin typeface="Arial" pitchFamily="34"/>
                <a:cs typeface="Arial" pitchFamily="34"/>
              </a:rPr>
              <a:t>Student Financial Information </a:t>
            </a:r>
            <a:r>
              <a:rPr lang="en-US" sz="2800">
                <a:solidFill>
                  <a:srgbClr val="000000"/>
                </a:solidFill>
                <a:latin typeface="Arial" pitchFamily="34"/>
                <a:cs typeface="Arial" pitchFamily="34"/>
              </a:rPr>
              <a:t>(Bursar/Financial Aid)</a:t>
            </a:r>
          </a:p>
          <a:p>
            <a:pPr eaLnBrk="1" fontAlgn="auto" hangingPunct="1">
              <a:lnSpc>
                <a:spcPct val="90000"/>
              </a:lnSpc>
              <a:spcBef>
                <a:spcPts val="1000"/>
              </a:spcBef>
              <a:spcAft>
                <a:spcPts val="0"/>
              </a:spcAft>
              <a:defRPr sz="1800" b="0" i="0" u="none" strike="noStrike" kern="0" cap="none" spc="0" baseline="0">
                <a:solidFill>
                  <a:srgbClr val="000000"/>
                </a:solidFill>
                <a:uFillTx/>
              </a:defRPr>
            </a:pPr>
            <a:endParaRPr lang="en-US" sz="2800">
              <a:solidFill>
                <a:srgbClr val="000000"/>
              </a:solidFill>
              <a:latin typeface="Calibri"/>
            </a:endParaRPr>
          </a:p>
          <a:p>
            <a:pPr marL="685800" lvl="1" indent="-228600" eaLnBrk="1" fontAlgn="auto" hangingPunct="1">
              <a:lnSpc>
                <a:spcPct val="90000"/>
              </a:lnSpc>
              <a:spcBef>
                <a:spcPts val="500"/>
              </a:spcBef>
              <a:spcAft>
                <a:spcPts val="0"/>
              </a:spcAft>
              <a:buSzPct val="100000"/>
              <a:buFont typeface="Arial" pitchFamily="34"/>
              <a:buChar char="•"/>
              <a:defRPr sz="1800" b="0" i="0" u="none" strike="noStrike" kern="0" cap="none" spc="0" baseline="0">
                <a:solidFill>
                  <a:srgbClr val="000000"/>
                </a:solidFill>
                <a:uFillTx/>
              </a:defRPr>
            </a:pPr>
            <a:endParaRPr lang="en-US" sz="2400">
              <a:solidFill>
                <a:srgbClr val="000000"/>
              </a:solidFill>
              <a:latin typeface="Calibri"/>
            </a:endParaRPr>
          </a:p>
        </p:txBody>
      </p:sp>
      <p:sp>
        <p:nvSpPr>
          <p:cNvPr id="5" name="Oval 7">
            <a:extLst>
              <a:ext uri="{FF2B5EF4-FFF2-40B4-BE49-F238E27FC236}">
                <a16:creationId xmlns:a16="http://schemas.microsoft.com/office/drawing/2014/main" id="{F214F2BA-C07B-3289-ABD0-E36D0D2889AA}"/>
              </a:ext>
            </a:extLst>
          </p:cNvPr>
          <p:cNvSpPr>
            <a:spLocks/>
          </p:cNvSpPr>
          <p:nvPr/>
        </p:nvSpPr>
        <p:spPr bwMode="auto">
          <a:xfrm rot="623882">
            <a:off x="7834313" y="1081088"/>
            <a:ext cx="4119562" cy="2228850"/>
          </a:xfrm>
          <a:custGeom>
            <a:avLst/>
            <a:gdLst>
              <a:gd name="T0" fmla="*/ 2059512 w 4119024"/>
              <a:gd name="T1" fmla="*/ 0 h 2228100"/>
              <a:gd name="T2" fmla="*/ 4119024 w 4119024"/>
              <a:gd name="T3" fmla="*/ 1114050 h 2228100"/>
              <a:gd name="T4" fmla="*/ 2059512 w 4119024"/>
              <a:gd name="T5" fmla="*/ 2228100 h 2228100"/>
              <a:gd name="T6" fmla="*/ 0 w 4119024"/>
              <a:gd name="T7" fmla="*/ 1114050 h 2228100"/>
              <a:gd name="T8" fmla="*/ 603217 w 4119024"/>
              <a:gd name="T9" fmla="*/ 326298 h 2228100"/>
              <a:gd name="T10" fmla="*/ 603217 w 4119024"/>
              <a:gd name="T11" fmla="*/ 1901802 h 2228100"/>
              <a:gd name="T12" fmla="*/ 3515807 w 4119024"/>
              <a:gd name="T13" fmla="*/ 1901802 h 2228100"/>
              <a:gd name="T14" fmla="*/ 3515807 w 4119024"/>
              <a:gd name="T15" fmla="*/ 326298 h 22281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03217 w 4119024"/>
              <a:gd name="T25" fmla="*/ 326298 h 2228100"/>
              <a:gd name="T26" fmla="*/ 3515807 w 4119024"/>
              <a:gd name="T27" fmla="*/ 1901802 h 2228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19024" h="2228100">
                <a:moveTo>
                  <a:pt x="0" y="1114050"/>
                </a:moveTo>
                <a:lnTo>
                  <a:pt x="0" y="1114049"/>
                </a:lnTo>
                <a:cubicBezTo>
                  <a:pt x="0" y="1729322"/>
                  <a:pt x="922074" y="2228100"/>
                  <a:pt x="2059512" y="2228100"/>
                </a:cubicBezTo>
                <a:cubicBezTo>
                  <a:pt x="3196949" y="2228100"/>
                  <a:pt x="4119024" y="1729322"/>
                  <a:pt x="4119024" y="1114050"/>
                </a:cubicBezTo>
                <a:cubicBezTo>
                  <a:pt x="4119024" y="498777"/>
                  <a:pt x="3196949" y="0"/>
                  <a:pt x="2059512" y="0"/>
                </a:cubicBezTo>
                <a:cubicBezTo>
                  <a:pt x="922074" y="-1"/>
                  <a:pt x="0" y="498777"/>
                  <a:pt x="0" y="1114049"/>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2400" b="1">
                <a:solidFill>
                  <a:srgbClr val="FFFFFF"/>
                </a:solidFill>
                <a:latin typeface="Arial" panose="020B0604020202020204" pitchFamily="34" charset="0"/>
                <a:cs typeface="Arial" panose="020B0604020202020204" pitchFamily="34" charset="0"/>
              </a:rPr>
              <a:t>Tip:</a:t>
            </a:r>
          </a:p>
          <a:p>
            <a:pPr algn="ctr" eaLnBrk="1" hangingPunct="1"/>
            <a:r>
              <a:rPr lang="en-US" altLang="en-US" sz="2400" b="1">
                <a:solidFill>
                  <a:srgbClr val="FFFFFF"/>
                </a:solidFill>
                <a:latin typeface="Arial" panose="020B0604020202020204" pitchFamily="34" charset="0"/>
                <a:cs typeface="Arial" panose="020B0604020202020204" pitchFamily="34" charset="0"/>
              </a:rPr>
              <a:t>Remind your student about FERPA and designating access!</a:t>
            </a:r>
          </a:p>
        </p:txBody>
      </p:sp>
      <p:pic>
        <p:nvPicPr>
          <p:cNvPr id="6150" name="Picture 13" descr="A person and person sitting at desks&#10;&#10;AI-generated content may be incorrect.">
            <a:extLst>
              <a:ext uri="{FF2B5EF4-FFF2-40B4-BE49-F238E27FC236}">
                <a16:creationId xmlns:a16="http://schemas.microsoft.com/office/drawing/2014/main" id="{F61FE1CE-C3D7-C6EA-181D-5C38FB93D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13" r="55682"/>
          <a:stretch>
            <a:fillRect/>
          </a:stretch>
        </p:blipFill>
        <p:spPr bwMode="auto">
          <a:xfrm>
            <a:off x="0" y="0"/>
            <a:ext cx="4030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8">
            <a:extLst>
              <a:ext uri="{FF2B5EF4-FFF2-40B4-BE49-F238E27FC236}">
                <a16:creationId xmlns:a16="http://schemas.microsoft.com/office/drawing/2014/main" id="{C8F47E8D-BE70-BD8A-C776-AA7A2DA3E742}"/>
              </a:ext>
            </a:extLst>
          </p:cNvPr>
          <p:cNvSpPr>
            <a:spLocks/>
          </p:cNvSpPr>
          <p:nvPr/>
        </p:nvSpPr>
        <p:spPr bwMode="auto">
          <a:xfrm rot="-865127">
            <a:off x="2014538" y="3151188"/>
            <a:ext cx="4046537" cy="1881187"/>
          </a:xfrm>
          <a:custGeom>
            <a:avLst/>
            <a:gdLst>
              <a:gd name="T0" fmla="*/ 2022895 w 4045790"/>
              <a:gd name="T1" fmla="*/ 0 h 1880555"/>
              <a:gd name="T2" fmla="*/ 4045790 w 4045790"/>
              <a:gd name="T3" fmla="*/ 940278 h 1880555"/>
              <a:gd name="T4" fmla="*/ 2022895 w 4045790"/>
              <a:gd name="T5" fmla="*/ 1880555 h 1880555"/>
              <a:gd name="T6" fmla="*/ 0 w 4045790"/>
              <a:gd name="T7" fmla="*/ 940278 h 1880555"/>
              <a:gd name="T8" fmla="*/ 592492 w 4045790"/>
              <a:gd name="T9" fmla="*/ 275401 h 1880555"/>
              <a:gd name="T10" fmla="*/ 592492 w 4045790"/>
              <a:gd name="T11" fmla="*/ 1605154 h 1880555"/>
              <a:gd name="T12" fmla="*/ 3453298 w 4045790"/>
              <a:gd name="T13" fmla="*/ 1605154 h 1880555"/>
              <a:gd name="T14" fmla="*/ 3453298 w 4045790"/>
              <a:gd name="T15" fmla="*/ 275401 h 188055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592492 w 4045790"/>
              <a:gd name="T25" fmla="*/ 275401 h 1880555"/>
              <a:gd name="T26" fmla="*/ 3453298 w 4045790"/>
              <a:gd name="T27" fmla="*/ 1605154 h 18805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45790" h="1880555">
                <a:moveTo>
                  <a:pt x="0" y="940277"/>
                </a:moveTo>
                <a:lnTo>
                  <a:pt x="0" y="940276"/>
                </a:lnTo>
                <a:cubicBezTo>
                  <a:pt x="0" y="1459577"/>
                  <a:pt x="905680" y="1880554"/>
                  <a:pt x="2022895" y="1880554"/>
                </a:cubicBezTo>
                <a:cubicBezTo>
                  <a:pt x="3140109" y="1880554"/>
                  <a:pt x="4045790" y="1459577"/>
                  <a:pt x="4045790" y="940277"/>
                </a:cubicBezTo>
                <a:cubicBezTo>
                  <a:pt x="4045790" y="420976"/>
                  <a:pt x="3140109" y="0"/>
                  <a:pt x="2022895" y="0"/>
                </a:cubicBezTo>
                <a:cubicBezTo>
                  <a:pt x="905680" y="-1"/>
                  <a:pt x="0" y="420976"/>
                  <a:pt x="0" y="940276"/>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2400" b="1">
                <a:solidFill>
                  <a:srgbClr val="FFFFFF"/>
                </a:solidFill>
                <a:latin typeface="Arial" panose="020B0604020202020204" pitchFamily="34" charset="0"/>
                <a:cs typeface="Arial" panose="020B0604020202020204" pitchFamily="34" charset="0"/>
              </a:rPr>
              <a:t>Tip:</a:t>
            </a:r>
          </a:p>
          <a:p>
            <a:pPr algn="ctr" eaLnBrk="1" hangingPunct="1"/>
            <a:r>
              <a:rPr lang="en-US" altLang="en-US" sz="2400" b="1">
                <a:solidFill>
                  <a:srgbClr val="FFFFFF"/>
                </a:solidFill>
                <a:latin typeface="Arial" panose="020B0604020202020204" pitchFamily="34" charset="0"/>
                <a:cs typeface="Arial" panose="020B0604020202020204" pitchFamily="34" charset="0"/>
              </a:rPr>
              <a:t>There is more information about FERPA in your folder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3D25-6471-132C-8C7D-E879B21BDA89}"/>
            </a:ext>
          </a:extLst>
        </p:cNvPr>
        <p:cNvGrpSpPr/>
        <p:nvPr/>
      </p:nvGrpSpPr>
      <p:grpSpPr>
        <a:xfrm>
          <a:off x="0" y="0"/>
          <a:ext cx="0" cy="0"/>
          <a:chOff x="0" y="0"/>
          <a:chExt cx="0" cy="0"/>
        </a:xfrm>
      </p:grpSpPr>
      <p:pic>
        <p:nvPicPr>
          <p:cNvPr id="3" name="Picture 2" descr="A poster with text and images of people&#10;&#10;Description automatically generated with medium confidence">
            <a:extLst>
              <a:ext uri="{FF2B5EF4-FFF2-40B4-BE49-F238E27FC236}">
                <a16:creationId xmlns:a16="http://schemas.microsoft.com/office/drawing/2014/main" id="{2762AFF4-18BE-1FA8-343E-FD01E84528D8}"/>
              </a:ext>
            </a:extLst>
          </p:cNvPr>
          <p:cNvPicPr>
            <a:picLocks noChangeAspect="1"/>
          </p:cNvPicPr>
          <p:nvPr/>
        </p:nvPicPr>
        <p:blipFill>
          <a:blip r:embed="rId3">
            <a:extLst>
              <a:ext uri="{28A0092B-C50C-407E-A947-70E740481C1C}">
                <a14:useLocalDpi xmlns:a14="http://schemas.microsoft.com/office/drawing/2010/main" val="0"/>
              </a:ext>
            </a:extLst>
          </a:blip>
          <a:srcRect l="79387"/>
          <a:stretch/>
        </p:blipFill>
        <p:spPr>
          <a:xfrm>
            <a:off x="9678838" y="2305"/>
            <a:ext cx="2513161" cy="6858000"/>
          </a:xfrm>
          <a:prstGeom prst="rect">
            <a:avLst/>
          </a:prstGeom>
        </p:spPr>
      </p:pic>
      <p:sp>
        <p:nvSpPr>
          <p:cNvPr id="2" name="Title 1">
            <a:extLst>
              <a:ext uri="{FF2B5EF4-FFF2-40B4-BE49-F238E27FC236}">
                <a16:creationId xmlns:a16="http://schemas.microsoft.com/office/drawing/2014/main" id="{4CEEEE9E-B653-C215-F4FA-6CB12DEC4D1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67A36C55-3947-C1EC-D91C-4A1BCBBD0AC6}"/>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D46A22E5-8A82-536E-AAD0-339F19E7F674}"/>
                </a:ext>
              </a:extLst>
            </p:cNvPr>
            <p:cNvPicPr>
              <a:picLocks noChangeAspect="1"/>
            </p:cNvPicPr>
            <p:nvPr/>
          </p:nvPicPr>
          <p:blipFill rotWithShape="1">
            <a:blip r:embed="rId4">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7657DFCF-1AC7-7CFA-D83B-A2A00590A9D1}"/>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ptos Display" panose="02110004020202020204"/>
                  <a:ea typeface="+mj-ea"/>
                  <a:cs typeface="+mj-cs"/>
                </a:rPr>
                <a:t>Grad Guard’s Tuition Insurance</a:t>
              </a:r>
            </a:p>
          </p:txBody>
        </p:sp>
      </p:grpSp>
      <p:sp>
        <p:nvSpPr>
          <p:cNvPr id="7" name="TextBox 6">
            <a:extLst>
              <a:ext uri="{FF2B5EF4-FFF2-40B4-BE49-F238E27FC236}">
                <a16:creationId xmlns:a16="http://schemas.microsoft.com/office/drawing/2014/main" id="{5F37D1A9-E7D5-CCFA-D526-C89077F88EFE}"/>
              </a:ext>
            </a:extLst>
          </p:cNvPr>
          <p:cNvSpPr txBox="1"/>
          <p:nvPr/>
        </p:nvSpPr>
        <p:spPr>
          <a:xfrm>
            <a:off x="381000" y="1379631"/>
            <a:ext cx="90926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E2841">
                    <a:lumMod val="75000"/>
                    <a:lumOff val="25000"/>
                  </a:srgbClr>
                </a:solidFill>
                <a:effectLst/>
                <a:uLnTx/>
                <a:uFillTx/>
                <a:latin typeface="Arial" panose="020B0604020202020204" pitchFamily="34" charset="0"/>
                <a:ea typeface="+mn-ea"/>
                <a:cs typeface="Arial" panose="020B0604020202020204" pitchFamily="34" charset="0"/>
              </a:rPr>
              <a:t>Can reimburse tuition, room, board and other eligible fees if a student withdraws at any time during the covered term for a covered reason such as: </a:t>
            </a:r>
          </a:p>
        </p:txBody>
      </p:sp>
      <p:pic>
        <p:nvPicPr>
          <p:cNvPr id="12" name="Picture 11">
            <a:extLst>
              <a:ext uri="{FF2B5EF4-FFF2-40B4-BE49-F238E27FC236}">
                <a16:creationId xmlns:a16="http://schemas.microsoft.com/office/drawing/2014/main" id="{F6834590-78E2-0047-B1DB-3F157C5E9807}"/>
              </a:ext>
            </a:extLst>
          </p:cNvPr>
          <p:cNvPicPr>
            <a:picLocks noChangeAspect="1"/>
          </p:cNvPicPr>
          <p:nvPr/>
        </p:nvPicPr>
        <p:blipFill>
          <a:blip r:embed="rId5"/>
          <a:srcRect l="8146" r="7372"/>
          <a:stretch/>
        </p:blipFill>
        <p:spPr>
          <a:xfrm>
            <a:off x="6001378" y="3652416"/>
            <a:ext cx="2244445" cy="666210"/>
          </a:xfrm>
          <a:prstGeom prst="rect">
            <a:avLst/>
          </a:prstGeom>
        </p:spPr>
      </p:pic>
      <p:pic>
        <p:nvPicPr>
          <p:cNvPr id="13" name="Picture 12" descr="A poster with text and images of people&#10;&#10;Description automatically generated with medium confidence">
            <a:extLst>
              <a:ext uri="{FF2B5EF4-FFF2-40B4-BE49-F238E27FC236}">
                <a16:creationId xmlns:a16="http://schemas.microsoft.com/office/drawing/2014/main" id="{EDB2DFD5-F22E-A724-E609-99CC53E22E98}"/>
              </a:ext>
            </a:extLst>
          </p:cNvPr>
          <p:cNvPicPr>
            <a:picLocks noChangeAspect="1"/>
          </p:cNvPicPr>
          <p:nvPr/>
        </p:nvPicPr>
        <p:blipFill>
          <a:blip r:embed="rId3">
            <a:extLst>
              <a:ext uri="{28A0092B-C50C-407E-A947-70E740481C1C}">
                <a14:useLocalDpi xmlns:a14="http://schemas.microsoft.com/office/drawing/2010/main" val="0"/>
              </a:ext>
            </a:extLst>
          </a:blip>
          <a:srcRect t="23280" r="20896" b="11697"/>
          <a:stretch/>
        </p:blipFill>
        <p:spPr>
          <a:xfrm>
            <a:off x="0" y="2073456"/>
            <a:ext cx="9678838" cy="4459228"/>
          </a:xfrm>
          <a:prstGeom prst="rect">
            <a:avLst/>
          </a:prstGeom>
        </p:spPr>
      </p:pic>
    </p:spTree>
    <p:extLst>
      <p:ext uri="{BB962C8B-B14F-4D97-AF65-F5344CB8AC3E}">
        <p14:creationId xmlns:p14="http://schemas.microsoft.com/office/powerpoint/2010/main" val="2833812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2DECF-B087-73D2-9813-8E2B17ABD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DA933-5C9B-B290-1281-ECCBA0223468}"/>
              </a:ext>
            </a:extLst>
          </p:cNvPr>
          <p:cNvSpPr>
            <a:spLocks noGrp="1"/>
          </p:cNvSpPr>
          <p:nvPr>
            <p:ph type="title"/>
          </p:nvPr>
        </p:nvSpPr>
        <p:spPr>
          <a:xfrm>
            <a:off x="609600" y="721206"/>
            <a:ext cx="10972800" cy="1143000"/>
          </a:xfrm>
        </p:spPr>
        <p:txBody>
          <a:bodyPr>
            <a:normAutofit fontScale="90000"/>
          </a:bodyPr>
          <a:lstStyle/>
          <a:p>
            <a:r>
              <a:rPr lang="en-US" sz="4800" dirty="0">
                <a:solidFill>
                  <a:schemeClr val="tx2">
                    <a:lumMod val="50000"/>
                  </a:schemeClr>
                </a:solidFill>
              </a:rPr>
              <a:t>UConn Waterbury Contact Information</a:t>
            </a:r>
            <a:br>
              <a:rPr lang="en-US" sz="4800" dirty="0">
                <a:solidFill>
                  <a:schemeClr val="tx2">
                    <a:lumMod val="50000"/>
                  </a:schemeClr>
                </a:solidFill>
              </a:rPr>
            </a:br>
            <a:r>
              <a:rPr lang="en-US" sz="4800" dirty="0">
                <a:solidFill>
                  <a:schemeClr val="tx2">
                    <a:lumMod val="50000"/>
                  </a:schemeClr>
                </a:solidFill>
              </a:rPr>
              <a:t>    </a:t>
            </a:r>
          </a:p>
        </p:txBody>
      </p:sp>
      <p:pic>
        <p:nvPicPr>
          <p:cNvPr id="107" name="Picture 106" descr="A diagram of a student services&#10;&#10;Description automatically generated">
            <a:extLst>
              <a:ext uri="{FF2B5EF4-FFF2-40B4-BE49-F238E27FC236}">
                <a16:creationId xmlns:a16="http://schemas.microsoft.com/office/drawing/2014/main" id="{87E12844-08CD-84C4-9411-BB3661B8C3F4}"/>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sp>
        <p:nvSpPr>
          <p:cNvPr id="3" name="Content Placeholder 2">
            <a:extLst>
              <a:ext uri="{FF2B5EF4-FFF2-40B4-BE49-F238E27FC236}">
                <a16:creationId xmlns:a16="http://schemas.microsoft.com/office/drawing/2014/main" id="{1F7D8F59-83BA-463E-B056-50617861EFC2}"/>
              </a:ext>
            </a:extLst>
          </p:cNvPr>
          <p:cNvSpPr>
            <a:spLocks noGrp="1"/>
          </p:cNvSpPr>
          <p:nvPr/>
        </p:nvSpPr>
        <p:spPr>
          <a:xfrm>
            <a:off x="946297" y="2360075"/>
            <a:ext cx="4550734" cy="4087677"/>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90000"/>
              </a:lnSpc>
              <a:buNone/>
            </a:pPr>
            <a:r>
              <a:rPr lang="en-US" dirty="0"/>
              <a:t>Our office is open 12 months a year; Monday through Friday, 9am-4:30pm</a:t>
            </a:r>
          </a:p>
          <a:p>
            <a:pPr marL="0" indent="0">
              <a:lnSpc>
                <a:spcPct val="90000"/>
              </a:lnSpc>
              <a:buNone/>
            </a:pPr>
            <a:endParaRPr lang="en-US" dirty="0"/>
          </a:p>
          <a:p>
            <a:pPr marL="0" indent="0">
              <a:lnSpc>
                <a:spcPct val="90000"/>
              </a:lnSpc>
              <a:buNone/>
            </a:pPr>
            <a:endParaRPr lang="en-US" dirty="0"/>
          </a:p>
          <a:p>
            <a:pPr>
              <a:lnSpc>
                <a:spcPct val="90000"/>
              </a:lnSpc>
            </a:pPr>
            <a:r>
              <a:rPr lang="en-US" dirty="0"/>
              <a:t>Email – cynthia.jurzynski@uconn.edu or waterburybursar@uconn.edu</a:t>
            </a:r>
          </a:p>
          <a:p>
            <a:pPr>
              <a:lnSpc>
                <a:spcPct val="90000"/>
              </a:lnSpc>
            </a:pPr>
            <a:r>
              <a:rPr lang="en-US" dirty="0"/>
              <a:t>Telephone – (203) 236-9819</a:t>
            </a:r>
          </a:p>
          <a:p>
            <a:pPr>
              <a:lnSpc>
                <a:spcPct val="90000"/>
              </a:lnSpc>
            </a:pPr>
            <a:r>
              <a:rPr lang="en-US" dirty="0"/>
              <a:t>In person – on a drop-in basis</a:t>
            </a:r>
          </a:p>
          <a:p>
            <a:pPr lvl="1">
              <a:lnSpc>
                <a:spcPct val="90000"/>
              </a:lnSpc>
            </a:pPr>
            <a:r>
              <a:rPr lang="en-US" dirty="0"/>
              <a:t>Helpful to check in ahead for availability</a:t>
            </a:r>
          </a:p>
          <a:p>
            <a:pPr marL="0" indent="0">
              <a:lnSpc>
                <a:spcPct val="90000"/>
              </a:lnSpc>
              <a:buNone/>
            </a:pPr>
            <a:endParaRPr lang="en-US" dirty="0"/>
          </a:p>
          <a:p>
            <a:pPr>
              <a:lnSpc>
                <a:spcPct val="90000"/>
              </a:lnSpc>
            </a:pPr>
            <a:endParaRPr lang="en-US" sz="1700" dirty="0"/>
          </a:p>
          <a:p>
            <a:pPr>
              <a:lnSpc>
                <a:spcPct val="90000"/>
              </a:lnSpc>
            </a:pPr>
            <a:endParaRPr lang="en-US" sz="1700" dirty="0"/>
          </a:p>
          <a:p>
            <a:pPr marL="0" indent="0">
              <a:lnSpc>
                <a:spcPct val="90000"/>
              </a:lnSpc>
              <a:buNone/>
            </a:pPr>
            <a:endParaRPr lang="en-US" sz="1200" dirty="0"/>
          </a:p>
        </p:txBody>
      </p:sp>
      <p:pic>
        <p:nvPicPr>
          <p:cNvPr id="5" name="Picture 4" descr="A building with glass doors&#10;&#10;Description automatically generated">
            <a:extLst>
              <a:ext uri="{FF2B5EF4-FFF2-40B4-BE49-F238E27FC236}">
                <a16:creationId xmlns:a16="http://schemas.microsoft.com/office/drawing/2014/main" id="{1DF85A25-E7FD-78D6-8669-A0B31E85D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364" y="1864206"/>
            <a:ext cx="5450236" cy="4087677"/>
          </a:xfrm>
          <a:prstGeom prst="rect">
            <a:avLst/>
          </a:prstGeom>
        </p:spPr>
      </p:pic>
    </p:spTree>
    <p:extLst>
      <p:ext uri="{BB962C8B-B14F-4D97-AF65-F5344CB8AC3E}">
        <p14:creationId xmlns:p14="http://schemas.microsoft.com/office/powerpoint/2010/main" val="3282828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E2F"/>
        </a:solidFill>
        <a:effectLst/>
      </p:bgPr>
    </p:bg>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77B4728-69DF-CA07-E52D-35D8F46F6224}"/>
              </a:ext>
            </a:extLst>
          </p:cNvPr>
          <p:cNvSpPr txBox="1">
            <a:spLocks noGrp="1" noChangeArrowheads="1"/>
          </p:cNvSpPr>
          <p:nvPr>
            <p:ph type="title"/>
          </p:nvPr>
        </p:nvSpPr>
        <p:spPr>
          <a:xfrm>
            <a:off x="533400" y="368649"/>
            <a:ext cx="5862637" cy="2392840"/>
          </a:xfrm>
        </p:spPr>
        <p:txBody>
          <a:bodyPr/>
          <a:lstStyle/>
          <a:p>
            <a:pPr eaLnBrk="1"/>
            <a:r>
              <a:rPr altLang="en-US" sz="8000" b="1" dirty="0">
                <a:solidFill>
                  <a:srgbClr val="FFFFFF"/>
                </a:solidFill>
                <a:latin typeface="Impact" panose="020B0806030902050204" pitchFamily="34" charset="0"/>
              </a:rPr>
              <a:t>UConn </a:t>
            </a:r>
            <a:br>
              <a:rPr altLang="en-US" sz="8000" b="1" dirty="0">
                <a:solidFill>
                  <a:srgbClr val="FFFFFF"/>
                </a:solidFill>
                <a:latin typeface="Impact" panose="020B0806030902050204" pitchFamily="34" charset="0"/>
              </a:rPr>
            </a:br>
            <a:r>
              <a:rPr altLang="en-US" sz="8000" b="1" dirty="0">
                <a:solidFill>
                  <a:srgbClr val="FFFFFF"/>
                </a:solidFill>
                <a:latin typeface="Impact" panose="020B0806030902050204" pitchFamily="34" charset="0"/>
              </a:rPr>
              <a:t>Public Safety</a:t>
            </a:r>
          </a:p>
        </p:txBody>
      </p:sp>
      <p:sp>
        <p:nvSpPr>
          <p:cNvPr id="35843" name="TextBox 4">
            <a:extLst>
              <a:ext uri="{FF2B5EF4-FFF2-40B4-BE49-F238E27FC236}">
                <a16:creationId xmlns:a16="http://schemas.microsoft.com/office/drawing/2014/main" id="{04411E23-8A8A-05C3-F55B-8DA3D06AE0BE}"/>
              </a:ext>
            </a:extLst>
          </p:cNvPr>
          <p:cNvSpPr txBox="1">
            <a:spLocks noChangeArrowheads="1"/>
          </p:cNvSpPr>
          <p:nvPr/>
        </p:nvSpPr>
        <p:spPr bwMode="auto">
          <a:xfrm>
            <a:off x="542930" y="2903528"/>
            <a:ext cx="60928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chemeClr val="bg1"/>
                </a:solidFill>
                <a:effectLst/>
                <a:uLnTx/>
                <a:uFillTx/>
                <a:latin typeface="Aptos" panose="020B0004020202020204" pitchFamily="34" charset="0"/>
                <a:ea typeface="+mn-ea"/>
                <a:cs typeface="+mn-cs"/>
              </a:rPr>
              <a:t>Encourage Mindfulness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hlinkClick r:id="rId3">
                  <a:extLst>
                    <a:ext uri="{A12FA001-AC4F-418D-AE19-62706E023703}">
                      <ahyp:hlinkClr xmlns:ahyp="http://schemas.microsoft.com/office/drawing/2018/hyperlinkcolor" val="tx"/>
                    </a:ext>
                  </a:extLst>
                </a:hlinkClick>
              </a:rPr>
              <a:t>LiveSafe - NEW | Police Department</a:t>
            </a:r>
            <a:endParaRPr kumimoji="0" lang="en-US" altLang="en-US" sz="2800" b="0" i="0" u="none" strike="noStrike" kern="1200" cap="none" spc="0" normalizeH="0" baseline="0" noProof="0" dirty="0">
              <a:ln>
                <a:noFill/>
              </a:ln>
              <a:solidFill>
                <a:schemeClr val="bg1"/>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chemeClr val="bg1"/>
                </a:solidFill>
                <a:effectLst/>
                <a:uLnTx/>
                <a:uFillTx/>
                <a:latin typeface="Aptos" panose="020B0004020202020204" pitchFamily="34" charset="0"/>
                <a:ea typeface="+mn-ea"/>
                <a:cs typeface="+mn-cs"/>
              </a:rPr>
              <a:t>Emergency Blue Phones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schemeClr val="bg1"/>
                </a:solidFill>
              </a:rPr>
              <a:t>Full Campus Police Coverage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chemeClr val="bg1"/>
                </a:solidFill>
                <a:effectLst/>
                <a:uLnTx/>
                <a:uFillTx/>
                <a:latin typeface="Aptos" panose="020B0004020202020204" pitchFamily="34" charset="0"/>
                <a:ea typeface="+mn-ea"/>
                <a:cs typeface="+mn-cs"/>
              </a:rPr>
              <a:t>Stats can </a:t>
            </a:r>
            <a:r>
              <a:rPr lang="en-US" altLang="en-US" sz="2800" dirty="0">
                <a:solidFill>
                  <a:schemeClr val="bg1"/>
                </a:solidFill>
              </a:rPr>
              <a:t>be found here: </a:t>
            </a:r>
          </a:p>
          <a:p>
            <a:pPr marL="1200150" lvl="1" indent="-457200">
              <a:buFont typeface="Arial" panose="020B0604020202020204" pitchFamily="34" charset="0"/>
              <a:buChar char="•"/>
            </a:pPr>
            <a:r>
              <a:rPr lang="en-US" altLang="en-US" sz="2000" dirty="0">
                <a:solidFill>
                  <a:schemeClr val="bg1"/>
                </a:solidFill>
                <a:hlinkClick r:id="rId4">
                  <a:extLst>
                    <a:ext uri="{A12FA001-AC4F-418D-AE19-62706E023703}">
                      <ahyp:hlinkClr xmlns:ahyp="http://schemas.microsoft.com/office/drawing/2018/hyperlinkcolor" val="tx"/>
                    </a:ext>
                  </a:extLst>
                </a:hlinkClick>
              </a:rPr>
              <a:t>https://police.universitysafety.uconn.edu/clery-annual-security-report/</a:t>
            </a:r>
            <a:endParaRPr lang="en-US" altLang="en-US" sz="2000" dirty="0">
              <a:solidFill>
                <a:schemeClr val="bg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800" dirty="0">
                <a:solidFill>
                  <a:schemeClr val="bg1"/>
                </a:solidFill>
              </a:rPr>
              <a:t>On Campus Parking with secure buildings (One Card swipe access)</a:t>
            </a:r>
            <a:endParaRPr kumimoji="0" lang="en-US" altLang="en-US" sz="2800" b="0" i="0" u="none" strike="noStrike" kern="1200" cap="none" spc="0" normalizeH="0" baseline="0" noProof="0" dirty="0">
              <a:ln>
                <a:noFill/>
              </a:ln>
              <a:solidFill>
                <a:schemeClr val="bg1"/>
              </a:solidFill>
              <a:effectLst/>
              <a:uLnTx/>
              <a:uFillTx/>
              <a:latin typeface="Aptos" panose="020B0004020202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altLang="en-US" sz="2800" b="0" i="0" u="none" strike="noStrike" kern="1200" cap="none" spc="0" normalizeH="0" baseline="0" noProof="0" dirty="0">
              <a:ln>
                <a:noFill/>
              </a:ln>
              <a:solidFill>
                <a:schemeClr val="bg1"/>
              </a:solidFill>
              <a:effectLst/>
              <a:uLnTx/>
              <a:uFillTx/>
              <a:latin typeface="Aptos" panose="020B0004020202020204" pitchFamily="34" charset="0"/>
              <a:ea typeface="+mn-ea"/>
              <a:cs typeface="+mn-cs"/>
            </a:endParaRPr>
          </a:p>
        </p:txBody>
      </p:sp>
      <p:pic>
        <p:nvPicPr>
          <p:cNvPr id="35844" name="Picture 6">
            <a:extLst>
              <a:ext uri="{FF2B5EF4-FFF2-40B4-BE49-F238E27FC236}">
                <a16:creationId xmlns:a16="http://schemas.microsoft.com/office/drawing/2014/main" id="{F92360C2-A518-EA46-B454-A16AD334F0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27825" y="1195388"/>
            <a:ext cx="4926013" cy="3829050"/>
          </a:xfrm>
          <a:prstGeom prst="rect">
            <a:avLst/>
          </a:prstGeom>
          <a:noFill/>
          <a:ln w="38103">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5845" name="Rectangle 9">
            <a:extLst>
              <a:ext uri="{FF2B5EF4-FFF2-40B4-BE49-F238E27FC236}">
                <a16:creationId xmlns:a16="http://schemas.microsoft.com/office/drawing/2014/main" id="{6FFC1C20-1DFD-93BC-BBAF-FC6193455D36}"/>
              </a:ext>
            </a:extLst>
          </p:cNvPr>
          <p:cNvSpPr>
            <a:spLocks noChangeArrowheads="1"/>
          </p:cNvSpPr>
          <p:nvPr/>
        </p:nvSpPr>
        <p:spPr bwMode="auto">
          <a:xfrm>
            <a:off x="0" y="0"/>
            <a:ext cx="12192000" cy="252413"/>
          </a:xfrm>
          <a:prstGeom prst="rect">
            <a:avLst/>
          </a:prstGeom>
          <a:solidFill>
            <a:srgbClr val="FFFFFF"/>
          </a:solidFill>
          <a:ln w="19046">
            <a:solidFill>
              <a:srgbClr val="FFFFFF"/>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35846" name="Rectangle 10">
            <a:extLst>
              <a:ext uri="{FF2B5EF4-FFF2-40B4-BE49-F238E27FC236}">
                <a16:creationId xmlns:a16="http://schemas.microsoft.com/office/drawing/2014/main" id="{E3B295C1-1D3A-00A2-2825-55F7E277A9E4}"/>
              </a:ext>
            </a:extLst>
          </p:cNvPr>
          <p:cNvSpPr>
            <a:spLocks noChangeArrowheads="1"/>
          </p:cNvSpPr>
          <p:nvPr/>
        </p:nvSpPr>
        <p:spPr bwMode="auto">
          <a:xfrm>
            <a:off x="0" y="6615113"/>
            <a:ext cx="12192000" cy="252412"/>
          </a:xfrm>
          <a:prstGeom prst="rect">
            <a:avLst/>
          </a:prstGeom>
          <a:solidFill>
            <a:srgbClr val="FFFFFF"/>
          </a:solidFill>
          <a:ln w="19046">
            <a:solidFill>
              <a:srgbClr val="FFFFFF"/>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35847" name="Rectangle 11">
            <a:extLst>
              <a:ext uri="{FF2B5EF4-FFF2-40B4-BE49-F238E27FC236}">
                <a16:creationId xmlns:a16="http://schemas.microsoft.com/office/drawing/2014/main" id="{37720188-46CF-1F3D-5398-6D3836789DD9}"/>
              </a:ext>
            </a:extLst>
          </p:cNvPr>
          <p:cNvSpPr>
            <a:spLocks noChangeArrowheads="1"/>
          </p:cNvSpPr>
          <p:nvPr/>
        </p:nvSpPr>
        <p:spPr bwMode="auto">
          <a:xfrm rot="-5399996">
            <a:off x="-3275013" y="3275013"/>
            <a:ext cx="6761163" cy="211138"/>
          </a:xfrm>
          <a:prstGeom prst="rect">
            <a:avLst/>
          </a:prstGeom>
          <a:solidFill>
            <a:srgbClr val="FFFFFF"/>
          </a:solidFill>
          <a:ln w="19046">
            <a:solidFill>
              <a:srgbClr val="FFFFFF"/>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35848" name="Rectangle 12">
            <a:extLst>
              <a:ext uri="{FF2B5EF4-FFF2-40B4-BE49-F238E27FC236}">
                <a16:creationId xmlns:a16="http://schemas.microsoft.com/office/drawing/2014/main" id="{4A4CD63B-1815-EA9D-EFA9-E0E5F931A620}"/>
              </a:ext>
            </a:extLst>
          </p:cNvPr>
          <p:cNvSpPr>
            <a:spLocks noChangeArrowheads="1"/>
          </p:cNvSpPr>
          <p:nvPr/>
        </p:nvSpPr>
        <p:spPr bwMode="auto">
          <a:xfrm rot="-5399996">
            <a:off x="8699500" y="3324225"/>
            <a:ext cx="6762750" cy="209550"/>
          </a:xfrm>
          <a:prstGeom prst="rect">
            <a:avLst/>
          </a:prstGeom>
          <a:solidFill>
            <a:srgbClr val="FFFFFF"/>
          </a:solidFill>
          <a:ln w="19046">
            <a:solidFill>
              <a:srgbClr val="FFFFFF"/>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cxnSp>
        <p:nvCxnSpPr>
          <p:cNvPr id="35849" name="Straight Connector 14">
            <a:extLst>
              <a:ext uri="{FF2B5EF4-FFF2-40B4-BE49-F238E27FC236}">
                <a16:creationId xmlns:a16="http://schemas.microsoft.com/office/drawing/2014/main" id="{9BCEA090-8BE1-3650-FEDB-429AC87EEBB8}"/>
              </a:ext>
            </a:extLst>
          </p:cNvPr>
          <p:cNvCxnSpPr>
            <a:cxnSpLocks noChangeShapeType="1"/>
          </p:cNvCxnSpPr>
          <p:nvPr/>
        </p:nvCxnSpPr>
        <p:spPr bwMode="auto">
          <a:xfrm>
            <a:off x="705395" y="2644775"/>
            <a:ext cx="4602162" cy="0"/>
          </a:xfrm>
          <a:prstGeom prst="straightConnector1">
            <a:avLst/>
          </a:prstGeom>
          <a:noFill/>
          <a:ln w="19046">
            <a:solidFill>
              <a:srgbClr val="FF0000"/>
            </a:solidFill>
            <a:miter lim="800000"/>
            <a:headEnd/>
            <a:tailEnd/>
          </a:ln>
          <a:extLst>
            <a:ext uri="{909E8E84-426E-40DD-AFC4-6F175D3DCCD1}">
              <a14:hiddenFill xmlns:a14="http://schemas.microsoft.com/office/drawing/2010/main">
                <a:noFill/>
              </a14:hiddenFill>
            </a:ext>
          </a:extLst>
        </p:spPr>
      </p:cxn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E2F"/>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5F819EC2-FF53-1BE4-0326-263E1FC8092F}"/>
              </a:ext>
            </a:extLst>
          </p:cNvPr>
          <p:cNvSpPr txBox="1">
            <a:spLocks noGrp="1" noChangeArrowheads="1"/>
          </p:cNvSpPr>
          <p:nvPr>
            <p:ph type="title"/>
          </p:nvPr>
        </p:nvSpPr>
        <p:spPr>
          <a:xfrm>
            <a:off x="395288" y="-23813"/>
            <a:ext cx="7353300" cy="1600201"/>
          </a:xfrm>
        </p:spPr>
        <p:txBody>
          <a:bodyPr/>
          <a:lstStyle/>
          <a:p>
            <a:pPr eaLnBrk="1"/>
            <a:r>
              <a:rPr altLang="en-US" sz="6600">
                <a:solidFill>
                  <a:srgbClr val="FFFFFF"/>
                </a:solidFill>
                <a:latin typeface="Impact" panose="020B0806030902050204" pitchFamily="34" charset="0"/>
              </a:rPr>
              <a:t>STUDENT PANEL</a:t>
            </a:r>
          </a:p>
        </p:txBody>
      </p:sp>
      <p:pic>
        <p:nvPicPr>
          <p:cNvPr id="37891" name="Picture Placeholder 17" descr="A qr code on a white background&#10;&#10;AI-generated content may be incorrect.">
            <a:extLst>
              <a:ext uri="{FF2B5EF4-FFF2-40B4-BE49-F238E27FC236}">
                <a16:creationId xmlns:a16="http://schemas.microsoft.com/office/drawing/2014/main" id="{6D3E31DE-26AC-F85D-C105-DD5F2C847AA2}"/>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7365" b="7365"/>
          <a:stretch>
            <a:fillRect/>
          </a:stretch>
        </p:blipFill>
        <p:spPr>
          <a:xfrm>
            <a:off x="6550025" y="696913"/>
            <a:ext cx="4881563" cy="4162425"/>
          </a:xfrm>
        </p:spPr>
      </p:pic>
      <p:sp>
        <p:nvSpPr>
          <p:cNvPr id="37892" name="Text Placeholder 14">
            <a:extLst>
              <a:ext uri="{FF2B5EF4-FFF2-40B4-BE49-F238E27FC236}">
                <a16:creationId xmlns:a16="http://schemas.microsoft.com/office/drawing/2014/main" id="{A714D476-A8E9-2427-62DC-338210A9905E}"/>
              </a:ext>
            </a:extLst>
          </p:cNvPr>
          <p:cNvSpPr txBox="1">
            <a:spLocks noGrp="1" noChangeArrowheads="1"/>
          </p:cNvSpPr>
          <p:nvPr>
            <p:ph type="body" idx="2"/>
          </p:nvPr>
        </p:nvSpPr>
        <p:spPr>
          <a:xfrm>
            <a:off x="395288" y="1925638"/>
            <a:ext cx="4994275" cy="3811587"/>
          </a:xfrm>
        </p:spPr>
        <p:txBody>
          <a:bodyPr/>
          <a:lstStyle/>
          <a:p>
            <a:pPr eaLnBrk="1"/>
            <a:r>
              <a:rPr altLang="en-US" sz="2200">
                <a:solidFill>
                  <a:srgbClr val="FFFFFF"/>
                </a:solidFill>
                <a:latin typeface="Impact" panose="020B0806030902050204" pitchFamily="34" charset="0"/>
              </a:rPr>
              <a:t>Aisha Khan- Psychological Sciences</a:t>
            </a:r>
          </a:p>
          <a:p>
            <a:pPr eaLnBrk="1"/>
            <a:r>
              <a:rPr altLang="en-US" sz="2200">
                <a:solidFill>
                  <a:srgbClr val="FFFFFF"/>
                </a:solidFill>
                <a:latin typeface="Impact" panose="020B0806030902050204" pitchFamily="34" charset="0"/>
              </a:rPr>
              <a:t>Ania Hashmi- English</a:t>
            </a:r>
          </a:p>
          <a:p>
            <a:pPr eaLnBrk="1"/>
            <a:r>
              <a:rPr altLang="en-US" sz="2200">
                <a:solidFill>
                  <a:srgbClr val="FFFFFF"/>
                </a:solidFill>
                <a:latin typeface="Impact" panose="020B0806030902050204" pitchFamily="34" charset="0"/>
              </a:rPr>
              <a:t>Aylanie Bonilla- Communication</a:t>
            </a:r>
          </a:p>
          <a:p>
            <a:pPr eaLnBrk="1"/>
            <a:r>
              <a:rPr altLang="en-US" sz="2200">
                <a:solidFill>
                  <a:srgbClr val="FFFFFF"/>
                </a:solidFill>
                <a:latin typeface="Impact" panose="020B0806030902050204" pitchFamily="34" charset="0"/>
              </a:rPr>
              <a:t>Doris Cajamarca Bravo- Business Admin</a:t>
            </a:r>
          </a:p>
          <a:p>
            <a:pPr eaLnBrk="1"/>
            <a:r>
              <a:rPr altLang="en-US" sz="2200">
                <a:solidFill>
                  <a:srgbClr val="FFFFFF"/>
                </a:solidFill>
                <a:latin typeface="Impact" panose="020B0806030902050204" pitchFamily="34" charset="0"/>
              </a:rPr>
              <a:t>Maryel Mendoza- Exploratory</a:t>
            </a:r>
          </a:p>
          <a:p>
            <a:pPr eaLnBrk="1"/>
            <a:r>
              <a:rPr altLang="en-US" sz="2200">
                <a:solidFill>
                  <a:srgbClr val="FFFFFF"/>
                </a:solidFill>
                <a:latin typeface="Impact" panose="020B0806030902050204" pitchFamily="34" charset="0"/>
              </a:rPr>
              <a:t>Neisha Sanchez- Environmental Sciences</a:t>
            </a:r>
          </a:p>
          <a:p>
            <a:pPr eaLnBrk="1"/>
            <a:r>
              <a:rPr altLang="en-US" sz="2200">
                <a:solidFill>
                  <a:srgbClr val="FFFFFF"/>
                </a:solidFill>
                <a:latin typeface="Impact" panose="020B0806030902050204" pitchFamily="34" charset="0"/>
              </a:rPr>
              <a:t>Nick Ho- Urban &amp; Community Studies </a:t>
            </a:r>
          </a:p>
        </p:txBody>
      </p:sp>
      <p:cxnSp>
        <p:nvCxnSpPr>
          <p:cNvPr id="37893" name="Straight Connector 11">
            <a:extLst>
              <a:ext uri="{FF2B5EF4-FFF2-40B4-BE49-F238E27FC236}">
                <a16:creationId xmlns:a16="http://schemas.microsoft.com/office/drawing/2014/main" id="{3F74DA0F-1339-9FF7-6C8B-BD5B54553EBC}"/>
              </a:ext>
            </a:extLst>
          </p:cNvPr>
          <p:cNvCxnSpPr>
            <a:cxnSpLocks noChangeShapeType="1"/>
          </p:cNvCxnSpPr>
          <p:nvPr/>
        </p:nvCxnSpPr>
        <p:spPr bwMode="auto">
          <a:xfrm>
            <a:off x="0" y="1576388"/>
            <a:ext cx="6329363" cy="0"/>
          </a:xfrm>
          <a:prstGeom prst="straightConnector1">
            <a:avLst/>
          </a:prstGeom>
          <a:noFill/>
          <a:ln w="19046">
            <a:solidFill>
              <a:srgbClr val="FF0000"/>
            </a:solidFill>
            <a:miter lim="800000"/>
            <a:headEnd/>
            <a:tailEnd/>
          </a:ln>
          <a:extLst>
            <a:ext uri="{909E8E84-426E-40DD-AFC4-6F175D3DCCD1}">
              <a14:hiddenFill xmlns:a14="http://schemas.microsoft.com/office/drawing/2010/main">
                <a:noFill/>
              </a14:hiddenFill>
            </a:ext>
          </a:extLst>
        </p:spPr>
      </p:cxnSp>
      <p:sp>
        <p:nvSpPr>
          <p:cNvPr id="37894" name="TextBox 2">
            <a:extLst>
              <a:ext uri="{FF2B5EF4-FFF2-40B4-BE49-F238E27FC236}">
                <a16:creationId xmlns:a16="http://schemas.microsoft.com/office/drawing/2014/main" id="{86F3B568-5409-6810-EC37-E83B030A544A}"/>
              </a:ext>
            </a:extLst>
          </p:cNvPr>
          <p:cNvSpPr txBox="1">
            <a:spLocks noChangeArrowheads="1"/>
          </p:cNvSpPr>
          <p:nvPr/>
        </p:nvSpPr>
        <p:spPr bwMode="auto">
          <a:xfrm>
            <a:off x="6719888" y="5238750"/>
            <a:ext cx="4794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endParaRPr lang="en-US" altLang="en-US">
              <a:solidFill>
                <a:srgbClr val="FFFFFF"/>
              </a:solidFill>
            </a:endParaRPr>
          </a:p>
        </p:txBody>
      </p:sp>
      <p:sp>
        <p:nvSpPr>
          <p:cNvPr id="37895" name="TextBox 3">
            <a:extLst>
              <a:ext uri="{FF2B5EF4-FFF2-40B4-BE49-F238E27FC236}">
                <a16:creationId xmlns:a16="http://schemas.microsoft.com/office/drawing/2014/main" id="{0560B0CA-69D2-C816-B28D-BA1FBA2B1BDE}"/>
              </a:ext>
            </a:extLst>
          </p:cNvPr>
          <p:cNvSpPr txBox="1">
            <a:spLocks noChangeArrowheads="1"/>
          </p:cNvSpPr>
          <p:nvPr/>
        </p:nvSpPr>
        <p:spPr bwMode="auto">
          <a:xfrm>
            <a:off x="6551613" y="4953000"/>
            <a:ext cx="48783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3200" b="1">
                <a:solidFill>
                  <a:srgbClr val="FF0000"/>
                </a:solidFill>
                <a:latin typeface="Arial" panose="020B0604020202020204" pitchFamily="34" charset="0"/>
                <a:cs typeface="Arial" panose="020B0604020202020204" pitchFamily="34" charset="0"/>
              </a:rPr>
              <a:t>SCAN HERE TO SUBMIT A QUESTION! </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E2F"/>
        </a:solidFill>
        <a:effectLst/>
      </p:bgPr>
    </p:bg>
    <p:spTree>
      <p:nvGrpSpPr>
        <p:cNvPr id="1" name=""/>
        <p:cNvGrpSpPr/>
        <p:nvPr/>
      </p:nvGrpSpPr>
      <p:grpSpPr>
        <a:xfrm>
          <a:off x="0" y="0"/>
          <a:ext cx="0" cy="0"/>
          <a:chOff x="0" y="0"/>
          <a:chExt cx="0" cy="0"/>
        </a:xfrm>
      </p:grpSpPr>
      <p:pic>
        <p:nvPicPr>
          <p:cNvPr id="39938" name="Picture 6" descr="A person wearing glasses and a tie&#10;&#10;AI-generated content may be incorrect.">
            <a:extLst>
              <a:ext uri="{FF2B5EF4-FFF2-40B4-BE49-F238E27FC236}">
                <a16:creationId xmlns:a16="http://schemas.microsoft.com/office/drawing/2014/main" id="{146CF43C-549E-5BC9-A10B-6D5486CB39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275" y="2403475"/>
            <a:ext cx="2527300" cy="1676400"/>
          </a:xfrm>
          <a:prstGeom prst="rect">
            <a:avLst/>
          </a:prstGeom>
          <a:noFill/>
          <a:ln w="12701">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39" name="Picture 8" descr="A person in a suit&#10;&#10;AI-generated content may be incorrect.">
            <a:extLst>
              <a:ext uri="{FF2B5EF4-FFF2-40B4-BE49-F238E27FC236}">
                <a16:creationId xmlns:a16="http://schemas.microsoft.com/office/drawing/2014/main" id="{7189DCE5-E855-C925-0F30-F3470A8EEB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0550" y="155575"/>
            <a:ext cx="2513013" cy="1676400"/>
          </a:xfrm>
          <a:prstGeom prst="rect">
            <a:avLst/>
          </a:prstGeom>
          <a:noFill/>
          <a:ln w="12701">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40" name="Picture 10" descr="A person smiling for a picture&#10;&#10;AI-generated content may be incorrect.">
            <a:extLst>
              <a:ext uri="{FF2B5EF4-FFF2-40B4-BE49-F238E27FC236}">
                <a16:creationId xmlns:a16="http://schemas.microsoft.com/office/drawing/2014/main" id="{9C018721-6C05-E5A1-F08B-551DCD572B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9125" y="4597400"/>
            <a:ext cx="2514600" cy="1674813"/>
          </a:xfrm>
          <a:prstGeom prst="rect">
            <a:avLst/>
          </a:prstGeom>
          <a:noFill/>
          <a:ln w="12701">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41" name="Picture 12" descr="A person in a suit and tie&#10;&#10;AI-generated content may be incorrect.">
            <a:extLst>
              <a:ext uri="{FF2B5EF4-FFF2-40B4-BE49-F238E27FC236}">
                <a16:creationId xmlns:a16="http://schemas.microsoft.com/office/drawing/2014/main" id="{61424287-AF3C-64F9-C2FA-28F1BBA013C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30550" y="2403475"/>
            <a:ext cx="2525713" cy="1676400"/>
          </a:xfrm>
          <a:prstGeom prst="rect">
            <a:avLst/>
          </a:prstGeom>
          <a:noFill/>
          <a:ln w="12701">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42" name="Picture 16" descr="A person wearing glasses and a yellow shirt&#10;&#10;AI-generated content may be incorrect.">
            <a:extLst>
              <a:ext uri="{FF2B5EF4-FFF2-40B4-BE49-F238E27FC236}">
                <a16:creationId xmlns:a16="http://schemas.microsoft.com/office/drawing/2014/main" id="{CC4EACD8-34BF-5384-EE4A-CD7C96346A9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32888" y="4605338"/>
            <a:ext cx="2527300" cy="1684337"/>
          </a:xfrm>
          <a:prstGeom prst="rect">
            <a:avLst/>
          </a:prstGeom>
          <a:noFill/>
          <a:ln w="12701">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18" descr="A person with long brown hair smiling&#10;&#10;AI-generated content may be incorrect.">
            <a:extLst>
              <a:ext uri="{FF2B5EF4-FFF2-40B4-BE49-F238E27FC236}">
                <a16:creationId xmlns:a16="http://schemas.microsoft.com/office/drawing/2014/main" id="{4BA0B52E-AE44-872E-E256-CD30EA2733E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04313" y="180975"/>
            <a:ext cx="2525712" cy="1674813"/>
          </a:xfrm>
          <a:prstGeom prst="rect">
            <a:avLst/>
          </a:prstGeom>
          <a:noFill/>
          <a:ln w="12701">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44" name="Picture 20" descr="A person with long hair smiling&#10;&#10;AI-generated content may be incorrect.">
            <a:extLst>
              <a:ext uri="{FF2B5EF4-FFF2-40B4-BE49-F238E27FC236}">
                <a16:creationId xmlns:a16="http://schemas.microsoft.com/office/drawing/2014/main" id="{5B7BA697-89E3-BBA7-50B8-93F35178433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1925" y="4614863"/>
            <a:ext cx="2527300" cy="1674812"/>
          </a:xfrm>
          <a:prstGeom prst="rect">
            <a:avLst/>
          </a:prstGeom>
          <a:noFill/>
          <a:ln w="12701">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45" name="Picture 22" descr="A person smiling for a picture&#10;&#10;AI-generated content may be incorrect.">
            <a:extLst>
              <a:ext uri="{FF2B5EF4-FFF2-40B4-BE49-F238E27FC236}">
                <a16:creationId xmlns:a16="http://schemas.microsoft.com/office/drawing/2014/main" id="{15629413-2646-3B1B-3D8F-B7FC328B19A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6050" y="139700"/>
            <a:ext cx="2513013" cy="1676400"/>
          </a:xfrm>
          <a:prstGeom prst="rect">
            <a:avLst/>
          </a:prstGeom>
          <a:noFill/>
          <a:ln w="12701">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46" name="Picture 24" descr="A person in a red shirt&#10;&#10;AI-generated content may be incorrect.">
            <a:extLst>
              <a:ext uri="{FF2B5EF4-FFF2-40B4-BE49-F238E27FC236}">
                <a16:creationId xmlns:a16="http://schemas.microsoft.com/office/drawing/2014/main" id="{F9B3D9E6-6EA0-9A91-4182-D7EC7CC1A2B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19813" y="149225"/>
            <a:ext cx="2513012" cy="1668463"/>
          </a:xfrm>
          <a:prstGeom prst="rect">
            <a:avLst/>
          </a:prstGeom>
          <a:noFill/>
          <a:ln w="12701">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47" name="Picture 26" descr="A person with long hair smiling&#10;&#10;AI-generated content may be incorrect.">
            <a:extLst>
              <a:ext uri="{FF2B5EF4-FFF2-40B4-BE49-F238E27FC236}">
                <a16:creationId xmlns:a16="http://schemas.microsoft.com/office/drawing/2014/main" id="{A2630383-C006-F81A-A662-6B7BC0556DB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119813" y="4597400"/>
            <a:ext cx="2525712" cy="1674813"/>
          </a:xfrm>
          <a:prstGeom prst="rect">
            <a:avLst/>
          </a:prstGeom>
          <a:noFill/>
          <a:ln w="12701">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49" name="Picture 30" descr="A person in a pink shirt&#10;&#10;AI-generated content may be incorrect.">
            <a:extLst>
              <a:ext uri="{FF2B5EF4-FFF2-40B4-BE49-F238E27FC236}">
                <a16:creationId xmlns:a16="http://schemas.microsoft.com/office/drawing/2014/main" id="{3B901CC7-34C0-6BA0-8ED9-2182FCE076C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20188" y="2419350"/>
            <a:ext cx="2527300" cy="168433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9950" name="TextBox 36">
            <a:extLst>
              <a:ext uri="{FF2B5EF4-FFF2-40B4-BE49-F238E27FC236}">
                <a16:creationId xmlns:a16="http://schemas.microsoft.com/office/drawing/2014/main" id="{7B2D96B9-B151-4EFB-688E-A1621737A00D}"/>
              </a:ext>
            </a:extLst>
          </p:cNvPr>
          <p:cNvSpPr txBox="1">
            <a:spLocks noChangeArrowheads="1"/>
          </p:cNvSpPr>
          <p:nvPr/>
        </p:nvSpPr>
        <p:spPr bwMode="auto">
          <a:xfrm>
            <a:off x="3049588" y="1825625"/>
            <a:ext cx="2700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Peter Tribuzio</a:t>
            </a:r>
          </a:p>
          <a:p>
            <a:pPr algn="ctr" eaLnBrk="1" hangingPunct="1"/>
            <a:r>
              <a:rPr lang="en-US" altLang="en-US" sz="1400" b="1">
                <a:solidFill>
                  <a:srgbClr val="FFFFFF"/>
                </a:solidFill>
                <a:latin typeface="Arial" panose="020B0604020202020204" pitchFamily="34" charset="0"/>
                <a:cs typeface="Arial" panose="020B0604020202020204" pitchFamily="34" charset="0"/>
              </a:rPr>
              <a:t>Director of Student Services</a:t>
            </a:r>
          </a:p>
        </p:txBody>
      </p:sp>
      <p:sp>
        <p:nvSpPr>
          <p:cNvPr id="39951" name="TextBox 37">
            <a:extLst>
              <a:ext uri="{FF2B5EF4-FFF2-40B4-BE49-F238E27FC236}">
                <a16:creationId xmlns:a16="http://schemas.microsoft.com/office/drawing/2014/main" id="{4651882F-5FEA-C904-7F2E-18AF54243167}"/>
              </a:ext>
            </a:extLst>
          </p:cNvPr>
          <p:cNvSpPr txBox="1">
            <a:spLocks noChangeArrowheads="1"/>
          </p:cNvSpPr>
          <p:nvPr/>
        </p:nvSpPr>
        <p:spPr bwMode="auto">
          <a:xfrm>
            <a:off x="5946775" y="1814513"/>
            <a:ext cx="28543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Karima Jackson</a:t>
            </a:r>
          </a:p>
          <a:p>
            <a:pPr algn="ctr" eaLnBrk="1" hangingPunct="1"/>
            <a:r>
              <a:rPr lang="en-US" altLang="en-US" sz="1400" b="1">
                <a:solidFill>
                  <a:srgbClr val="FFFFFF"/>
                </a:solidFill>
                <a:latin typeface="Arial" panose="020B0604020202020204" pitchFamily="34" charset="0"/>
                <a:cs typeface="Arial" panose="020B0604020202020204" pitchFamily="34" charset="0"/>
              </a:rPr>
              <a:t>Academic Achievement Center</a:t>
            </a:r>
          </a:p>
        </p:txBody>
      </p:sp>
      <p:sp>
        <p:nvSpPr>
          <p:cNvPr id="39952" name="TextBox 38">
            <a:extLst>
              <a:ext uri="{FF2B5EF4-FFF2-40B4-BE49-F238E27FC236}">
                <a16:creationId xmlns:a16="http://schemas.microsoft.com/office/drawing/2014/main" id="{208604A1-0121-C0E5-248A-D76F33275CF8}"/>
              </a:ext>
            </a:extLst>
          </p:cNvPr>
          <p:cNvSpPr txBox="1">
            <a:spLocks noChangeArrowheads="1"/>
          </p:cNvSpPr>
          <p:nvPr/>
        </p:nvSpPr>
        <p:spPr bwMode="auto">
          <a:xfrm>
            <a:off x="9120188" y="1825625"/>
            <a:ext cx="2527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Cindy Jurzynski</a:t>
            </a:r>
          </a:p>
          <a:p>
            <a:pPr algn="ctr" eaLnBrk="1" hangingPunct="1"/>
            <a:r>
              <a:rPr lang="en-US" altLang="en-US" sz="1400" b="1">
                <a:solidFill>
                  <a:srgbClr val="FFFFFF"/>
                </a:solidFill>
                <a:latin typeface="Arial" panose="020B0604020202020204" pitchFamily="34" charset="0"/>
                <a:cs typeface="Arial" panose="020B0604020202020204" pitchFamily="34" charset="0"/>
              </a:rPr>
              <a:t>Student Financials</a:t>
            </a:r>
          </a:p>
        </p:txBody>
      </p:sp>
      <p:sp>
        <p:nvSpPr>
          <p:cNvPr id="39953" name="TextBox 39">
            <a:extLst>
              <a:ext uri="{FF2B5EF4-FFF2-40B4-BE49-F238E27FC236}">
                <a16:creationId xmlns:a16="http://schemas.microsoft.com/office/drawing/2014/main" id="{D5E80691-156C-312C-FE67-DB2E16B67B03}"/>
              </a:ext>
            </a:extLst>
          </p:cNvPr>
          <p:cNvSpPr txBox="1">
            <a:spLocks noChangeArrowheads="1"/>
          </p:cNvSpPr>
          <p:nvPr/>
        </p:nvSpPr>
        <p:spPr bwMode="auto">
          <a:xfrm>
            <a:off x="146050" y="1825625"/>
            <a:ext cx="252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Dr. Fumiko Hoeft</a:t>
            </a:r>
          </a:p>
          <a:p>
            <a:pPr algn="ctr" eaLnBrk="1" hangingPunct="1"/>
            <a:r>
              <a:rPr lang="en-US" altLang="en-US" sz="1400" b="1">
                <a:solidFill>
                  <a:srgbClr val="FFFFFF"/>
                </a:solidFill>
                <a:latin typeface="Arial" panose="020B0604020202020204" pitchFamily="34" charset="0"/>
                <a:cs typeface="Arial" panose="020B0604020202020204" pitchFamily="34" charset="0"/>
              </a:rPr>
              <a:t>Campus Dean</a:t>
            </a:r>
          </a:p>
        </p:txBody>
      </p:sp>
      <p:sp>
        <p:nvSpPr>
          <p:cNvPr id="39954" name="TextBox 40">
            <a:extLst>
              <a:ext uri="{FF2B5EF4-FFF2-40B4-BE49-F238E27FC236}">
                <a16:creationId xmlns:a16="http://schemas.microsoft.com/office/drawing/2014/main" id="{F5E16035-C32D-2017-95D0-92974D6B1C7D}"/>
              </a:ext>
            </a:extLst>
          </p:cNvPr>
          <p:cNvSpPr txBox="1">
            <a:spLocks noChangeArrowheads="1"/>
          </p:cNvSpPr>
          <p:nvPr/>
        </p:nvSpPr>
        <p:spPr bwMode="auto">
          <a:xfrm>
            <a:off x="3117850" y="4068763"/>
            <a:ext cx="252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Tony Omega</a:t>
            </a:r>
          </a:p>
          <a:p>
            <a:pPr algn="ctr" eaLnBrk="1" hangingPunct="1"/>
            <a:r>
              <a:rPr lang="en-US" altLang="en-US" sz="1400" b="1">
                <a:solidFill>
                  <a:srgbClr val="FFFFFF"/>
                </a:solidFill>
                <a:latin typeface="Arial" panose="020B0604020202020204" pitchFamily="34" charset="0"/>
                <a:cs typeface="Arial" panose="020B0604020202020204" pitchFamily="34" charset="0"/>
              </a:rPr>
              <a:t>Academic Advisor</a:t>
            </a:r>
          </a:p>
        </p:txBody>
      </p:sp>
      <p:sp>
        <p:nvSpPr>
          <p:cNvPr id="39955" name="TextBox 41">
            <a:extLst>
              <a:ext uri="{FF2B5EF4-FFF2-40B4-BE49-F238E27FC236}">
                <a16:creationId xmlns:a16="http://schemas.microsoft.com/office/drawing/2014/main" id="{6C67134F-3FA0-BED5-C09E-D695C1A20C72}"/>
              </a:ext>
            </a:extLst>
          </p:cNvPr>
          <p:cNvSpPr txBox="1">
            <a:spLocks noChangeArrowheads="1"/>
          </p:cNvSpPr>
          <p:nvPr/>
        </p:nvSpPr>
        <p:spPr bwMode="auto">
          <a:xfrm>
            <a:off x="6143625" y="4103688"/>
            <a:ext cx="2527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dirty="0">
                <a:solidFill>
                  <a:srgbClr val="FFFFFF"/>
                </a:solidFill>
                <a:latin typeface="Arial" panose="020B0604020202020204" pitchFamily="34" charset="0"/>
                <a:cs typeface="Arial" panose="020B0604020202020204" pitchFamily="34" charset="0"/>
              </a:rPr>
              <a:t>Alyssa Boucher</a:t>
            </a:r>
          </a:p>
          <a:p>
            <a:pPr algn="ctr" eaLnBrk="1" hangingPunct="1"/>
            <a:r>
              <a:rPr lang="en-US" altLang="en-US" sz="1400" b="1" dirty="0">
                <a:solidFill>
                  <a:srgbClr val="FFFFFF"/>
                </a:solidFill>
                <a:latin typeface="Arial" panose="020B0604020202020204" pitchFamily="34" charset="0"/>
                <a:cs typeface="Arial" panose="020B0604020202020204" pitchFamily="34" charset="0"/>
              </a:rPr>
              <a:t>Academic Advisor </a:t>
            </a:r>
          </a:p>
        </p:txBody>
      </p:sp>
      <p:sp>
        <p:nvSpPr>
          <p:cNvPr id="39956" name="TextBox 42">
            <a:extLst>
              <a:ext uri="{FF2B5EF4-FFF2-40B4-BE49-F238E27FC236}">
                <a16:creationId xmlns:a16="http://schemas.microsoft.com/office/drawing/2014/main" id="{8A940BDD-8CA9-49A1-544B-A78F7FB6DE22}"/>
              </a:ext>
            </a:extLst>
          </p:cNvPr>
          <p:cNvSpPr txBox="1">
            <a:spLocks noChangeArrowheads="1"/>
          </p:cNvSpPr>
          <p:nvPr/>
        </p:nvSpPr>
        <p:spPr bwMode="auto">
          <a:xfrm>
            <a:off x="9120188" y="4067175"/>
            <a:ext cx="2527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Nicole Ariyavatkul</a:t>
            </a:r>
          </a:p>
          <a:p>
            <a:pPr algn="ctr" eaLnBrk="1" hangingPunct="1"/>
            <a:r>
              <a:rPr lang="en-US" altLang="en-US" sz="1400" b="1">
                <a:solidFill>
                  <a:srgbClr val="FFFFFF"/>
                </a:solidFill>
                <a:latin typeface="Arial" panose="020B0604020202020204" pitchFamily="34" charset="0"/>
                <a:cs typeface="Arial" panose="020B0604020202020204" pitchFamily="34" charset="0"/>
              </a:rPr>
              <a:t>R.I.S.E. Program </a:t>
            </a:r>
          </a:p>
        </p:txBody>
      </p:sp>
      <p:sp>
        <p:nvSpPr>
          <p:cNvPr id="39957" name="TextBox 43">
            <a:extLst>
              <a:ext uri="{FF2B5EF4-FFF2-40B4-BE49-F238E27FC236}">
                <a16:creationId xmlns:a16="http://schemas.microsoft.com/office/drawing/2014/main" id="{298918C3-A785-7CE8-1E3B-2C53DDD46F40}"/>
              </a:ext>
            </a:extLst>
          </p:cNvPr>
          <p:cNvSpPr txBox="1">
            <a:spLocks noChangeArrowheads="1"/>
          </p:cNvSpPr>
          <p:nvPr/>
        </p:nvSpPr>
        <p:spPr bwMode="auto">
          <a:xfrm>
            <a:off x="134938" y="4065588"/>
            <a:ext cx="25257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Alex Ali</a:t>
            </a:r>
          </a:p>
          <a:p>
            <a:pPr algn="ctr" eaLnBrk="1" hangingPunct="1"/>
            <a:r>
              <a:rPr lang="en-US" altLang="en-US" sz="1400" b="1">
                <a:solidFill>
                  <a:srgbClr val="FFFFFF"/>
                </a:solidFill>
                <a:latin typeface="Arial" panose="020B0604020202020204" pitchFamily="34" charset="0"/>
                <a:cs typeface="Arial" panose="020B0604020202020204" pitchFamily="34" charset="0"/>
              </a:rPr>
              <a:t>Learning Communities</a:t>
            </a:r>
          </a:p>
        </p:txBody>
      </p:sp>
      <p:sp>
        <p:nvSpPr>
          <p:cNvPr id="39958" name="TextBox 46">
            <a:extLst>
              <a:ext uri="{FF2B5EF4-FFF2-40B4-BE49-F238E27FC236}">
                <a16:creationId xmlns:a16="http://schemas.microsoft.com/office/drawing/2014/main" id="{1B34589B-D827-4FD6-6DE2-4B026BF6311D}"/>
              </a:ext>
            </a:extLst>
          </p:cNvPr>
          <p:cNvSpPr txBox="1">
            <a:spLocks noChangeArrowheads="1"/>
          </p:cNvSpPr>
          <p:nvPr/>
        </p:nvSpPr>
        <p:spPr bwMode="auto">
          <a:xfrm>
            <a:off x="174625" y="6289675"/>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Rachel Julian</a:t>
            </a:r>
          </a:p>
          <a:p>
            <a:pPr algn="ctr" eaLnBrk="1" hangingPunct="1"/>
            <a:r>
              <a:rPr lang="en-US" altLang="en-US" sz="1400" b="1">
                <a:solidFill>
                  <a:srgbClr val="FFFFFF"/>
                </a:solidFill>
                <a:latin typeface="Arial" panose="020B0604020202020204" pitchFamily="34" charset="0"/>
                <a:cs typeface="Arial" panose="020B0604020202020204" pitchFamily="34" charset="0"/>
              </a:rPr>
              <a:t>Disabilities Coordinator</a:t>
            </a:r>
          </a:p>
        </p:txBody>
      </p:sp>
      <p:sp>
        <p:nvSpPr>
          <p:cNvPr id="39959" name="TextBox 47">
            <a:extLst>
              <a:ext uri="{FF2B5EF4-FFF2-40B4-BE49-F238E27FC236}">
                <a16:creationId xmlns:a16="http://schemas.microsoft.com/office/drawing/2014/main" id="{E7FCA474-254F-1A90-A04C-E9B13E44B1A2}"/>
              </a:ext>
            </a:extLst>
          </p:cNvPr>
          <p:cNvSpPr txBox="1">
            <a:spLocks noChangeArrowheads="1"/>
          </p:cNvSpPr>
          <p:nvPr/>
        </p:nvSpPr>
        <p:spPr bwMode="auto">
          <a:xfrm>
            <a:off x="3117850" y="6289675"/>
            <a:ext cx="2513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Nicole McKelvey-Walsh</a:t>
            </a:r>
          </a:p>
          <a:p>
            <a:pPr algn="ctr" eaLnBrk="1" hangingPunct="1"/>
            <a:r>
              <a:rPr lang="en-US" altLang="en-US" sz="1400" b="1">
                <a:solidFill>
                  <a:srgbClr val="FFFFFF"/>
                </a:solidFill>
                <a:latin typeface="Arial" panose="020B0604020202020204" pitchFamily="34" charset="0"/>
                <a:cs typeface="Arial" panose="020B0604020202020204" pitchFamily="34" charset="0"/>
              </a:rPr>
              <a:t>Student Health &amp; Wellness</a:t>
            </a:r>
          </a:p>
        </p:txBody>
      </p:sp>
      <p:sp>
        <p:nvSpPr>
          <p:cNvPr id="39960" name="TextBox 48">
            <a:extLst>
              <a:ext uri="{FF2B5EF4-FFF2-40B4-BE49-F238E27FC236}">
                <a16:creationId xmlns:a16="http://schemas.microsoft.com/office/drawing/2014/main" id="{FB89D49F-FFBD-00AA-24A8-5AA9440B2127}"/>
              </a:ext>
            </a:extLst>
          </p:cNvPr>
          <p:cNvSpPr txBox="1">
            <a:spLocks noChangeArrowheads="1"/>
          </p:cNvSpPr>
          <p:nvPr/>
        </p:nvSpPr>
        <p:spPr bwMode="auto">
          <a:xfrm>
            <a:off x="6130925" y="6264275"/>
            <a:ext cx="2514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Tess Clark</a:t>
            </a:r>
          </a:p>
          <a:p>
            <a:pPr algn="ctr" eaLnBrk="1" hangingPunct="1"/>
            <a:r>
              <a:rPr lang="en-US" altLang="en-US" sz="1400" b="1">
                <a:solidFill>
                  <a:srgbClr val="FFFFFF"/>
                </a:solidFill>
                <a:latin typeface="Arial" panose="020B0604020202020204" pitchFamily="34" charset="0"/>
                <a:cs typeface="Arial" panose="020B0604020202020204" pitchFamily="34" charset="0"/>
              </a:rPr>
              <a:t>Admissions</a:t>
            </a:r>
          </a:p>
        </p:txBody>
      </p:sp>
      <p:sp>
        <p:nvSpPr>
          <p:cNvPr id="39961" name="TextBox 49">
            <a:extLst>
              <a:ext uri="{FF2B5EF4-FFF2-40B4-BE49-F238E27FC236}">
                <a16:creationId xmlns:a16="http://schemas.microsoft.com/office/drawing/2014/main" id="{7DFB924B-DDC4-E2DD-69BA-2CC077C3FE0D}"/>
              </a:ext>
            </a:extLst>
          </p:cNvPr>
          <p:cNvSpPr txBox="1">
            <a:spLocks noChangeArrowheads="1"/>
          </p:cNvSpPr>
          <p:nvPr/>
        </p:nvSpPr>
        <p:spPr bwMode="auto">
          <a:xfrm>
            <a:off x="9102725" y="6278563"/>
            <a:ext cx="2514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1400" b="1">
                <a:solidFill>
                  <a:srgbClr val="FFFFFF"/>
                </a:solidFill>
                <a:latin typeface="Arial" panose="020B0604020202020204" pitchFamily="34" charset="0"/>
                <a:cs typeface="Arial" panose="020B0604020202020204" pitchFamily="34" charset="0"/>
              </a:rPr>
              <a:t>Monica Lattimer</a:t>
            </a:r>
          </a:p>
          <a:p>
            <a:pPr algn="ctr" eaLnBrk="1" hangingPunct="1"/>
            <a:r>
              <a:rPr lang="en-US" altLang="en-US" sz="1400" b="1">
                <a:solidFill>
                  <a:srgbClr val="FFFFFF"/>
                </a:solidFill>
                <a:latin typeface="Arial" panose="020B0604020202020204" pitchFamily="34" charset="0"/>
                <a:cs typeface="Arial" panose="020B0604020202020204" pitchFamily="34" charset="0"/>
              </a:rPr>
              <a:t>Campus Operations</a:t>
            </a:r>
          </a:p>
        </p:txBody>
      </p:sp>
      <p:pic>
        <p:nvPicPr>
          <p:cNvPr id="3" name="Picture 2" descr="A person wearing a black shirt and blue necklace&#10;&#10;AI-generated content may be incorrect.">
            <a:extLst>
              <a:ext uri="{FF2B5EF4-FFF2-40B4-BE49-F238E27FC236}">
                <a16:creationId xmlns:a16="http://schemas.microsoft.com/office/drawing/2014/main" id="{9A11B9DF-0939-27F5-BB73-70682C114A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59500" y="2416175"/>
            <a:ext cx="2514599" cy="1728788"/>
          </a:xfrm>
          <a:prstGeom prst="rect">
            <a:avLst/>
          </a:prstGeom>
          <a:ln w="12700">
            <a:solidFill>
              <a:schemeClr val="bg1"/>
            </a:solidFill>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6">
            <a:extLst>
              <a:ext uri="{FF2B5EF4-FFF2-40B4-BE49-F238E27FC236}">
                <a16:creationId xmlns:a16="http://schemas.microsoft.com/office/drawing/2014/main" id="{45093407-9F63-93ED-B9FA-E830FD1F2D99}"/>
              </a:ext>
              <a:ext uri="{C183D7F6-B498-43B3-948B-1728B52AA6E4}">
                <adec:decorative xmlns:adec="http://schemas.microsoft.com/office/drawing/2017/decorative" val="1"/>
              </a:ext>
            </a:extLst>
          </p:cNvPr>
          <p:cNvSpPr>
            <a:spLocks noMove="1" noResize="1" noChangeArrowheads="1"/>
          </p:cNvSpPr>
          <p:nvPr/>
        </p:nvSpPr>
        <p:spPr bwMode="auto">
          <a:xfrm>
            <a:off x="0" y="0"/>
            <a:ext cx="12192000" cy="6858000"/>
          </a:xfrm>
          <a:prstGeom prst="rect">
            <a:avLst/>
          </a:prstGeom>
          <a:solidFill>
            <a:srgbClr val="15608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endParaRPr>
          </a:p>
        </p:txBody>
      </p:sp>
      <p:pic>
        <p:nvPicPr>
          <p:cNvPr id="8195" name="Picture 6" descr="A group of people in a lab&#10;&#10;AI-generated content may be incorrect.">
            <a:extLst>
              <a:ext uri="{FF2B5EF4-FFF2-40B4-BE49-F238E27FC236}">
                <a16:creationId xmlns:a16="http://schemas.microsoft.com/office/drawing/2014/main" id="{278DE926-A378-B8FE-9D3D-19AAAAE7D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24" r="-2" b="-2"/>
          <a:stretch>
            <a:fillRect/>
          </a:stretch>
        </p:blipFill>
        <p:spPr bwMode="auto">
          <a:xfrm>
            <a:off x="3263900" y="14288"/>
            <a:ext cx="8945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Freeform: Shape 28">
            <a:extLst>
              <a:ext uri="{FF2B5EF4-FFF2-40B4-BE49-F238E27FC236}">
                <a16:creationId xmlns:a16="http://schemas.microsoft.com/office/drawing/2014/main" id="{F5B22ED2-B726-6831-10A7-5F0F05451872}"/>
              </a:ext>
              <a:ext uri="{C183D7F6-B498-43B3-948B-1728B52AA6E4}">
                <adec:decorative xmlns:adec="http://schemas.microsoft.com/office/drawing/2017/decorative" val="1"/>
              </a:ext>
            </a:extLst>
          </p:cNvPr>
          <p:cNvSpPr>
            <a:spLocks noMove="1" noResize="1"/>
          </p:cNvSpPr>
          <p:nvPr/>
        </p:nvSpPr>
        <p:spPr bwMode="auto">
          <a:xfrm>
            <a:off x="0" y="0"/>
            <a:ext cx="4456113" cy="6858000"/>
          </a:xfrm>
          <a:custGeom>
            <a:avLst/>
            <a:gdLst>
              <a:gd name="T0" fmla="*/ 2227835 w 4455672"/>
              <a:gd name="T1" fmla="*/ 0 h 6858000"/>
              <a:gd name="T2" fmla="*/ 4455670 w 4455672"/>
              <a:gd name="T3" fmla="*/ 3429000 h 6858000"/>
              <a:gd name="T4" fmla="*/ 2227835 w 4455672"/>
              <a:gd name="T5" fmla="*/ 6858000 h 6858000"/>
              <a:gd name="T6" fmla="*/ 0 w 4455672"/>
              <a:gd name="T7" fmla="*/ 3429000 h 6858000"/>
              <a:gd name="T8" fmla="*/ 0 w 4455672"/>
              <a:gd name="T9" fmla="*/ 0 h 6858000"/>
              <a:gd name="T10" fmla="*/ 3245635 w 4455672"/>
              <a:gd name="T11" fmla="*/ 0 h 6858000"/>
              <a:gd name="T12" fmla="*/ 3305676 w 4455672"/>
              <a:gd name="T13" fmla="*/ 69272 h 6858000"/>
              <a:gd name="T14" fmla="*/ 4455670 w 4455672"/>
              <a:gd name="T15" fmla="*/ 3429001 h 6858000"/>
              <a:gd name="T16" fmla="*/ 3305676 w 4455672"/>
              <a:gd name="T17" fmla="*/ 6788731 h 6858000"/>
              <a:gd name="T18" fmla="*/ 3245637 w 4455672"/>
              <a:gd name="T19" fmla="*/ 6858000 h 6858000"/>
              <a:gd name="T20" fmla="*/ 0 w 4455672"/>
              <a:gd name="T21" fmla="*/ 6858000 h 6858000"/>
              <a:gd name="T22" fmla="*/ 17694720 60000 65536"/>
              <a:gd name="T23" fmla="*/ 0 60000 65536"/>
              <a:gd name="T24" fmla="*/ 5898240 60000 65536"/>
              <a:gd name="T25" fmla="*/ 11796480 60000 65536"/>
              <a:gd name="T26" fmla="*/ 0 60000 65536"/>
              <a:gd name="T27" fmla="*/ 0 60000 65536"/>
              <a:gd name="T28" fmla="*/ 0 60000 65536"/>
              <a:gd name="T29" fmla="*/ 0 60000 65536"/>
              <a:gd name="T30" fmla="*/ 0 60000 65536"/>
              <a:gd name="T31" fmla="*/ 0 60000 65536"/>
              <a:gd name="T32" fmla="*/ 0 60000 65536"/>
              <a:gd name="T33" fmla="*/ 0 w 4455672"/>
              <a:gd name="T34" fmla="*/ 0 h 6858000"/>
              <a:gd name="T35" fmla="*/ 4455672 w 4455672"/>
              <a:gd name="T36" fmla="*/ 6858000 h 6858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lnTo>
                  <a:pt x="0" y="0"/>
                </a:lnTo>
                <a:close/>
              </a:path>
            </a:pathLst>
          </a:custGeom>
          <a:solidFill>
            <a:srgbClr val="156082"/>
          </a:solidFill>
          <a:ln w="9528" cap="flat">
            <a:solidFill>
              <a:srgbClr val="EFEFEF"/>
            </a:solidFill>
            <a:prstDash val="solid"/>
            <a:miter lim="800000"/>
            <a:headEnd/>
            <a:tailEnd/>
          </a:ln>
          <a:effectLst>
            <a:outerShdw dist="38103" algn="tl" rotWithShape="0">
              <a:srgbClr val="D9D9D9">
                <a:alpha val="29999"/>
              </a:srgbClr>
            </a:outerShdw>
          </a:effectLst>
        </p:spPr>
        <p:txBody>
          <a:bodyPr anchor="ctr" anchorCtr="1"/>
          <a:lstStyle/>
          <a:p>
            <a:endParaRPr lang="en-US"/>
          </a:p>
        </p:txBody>
      </p:sp>
      <p:sp>
        <p:nvSpPr>
          <p:cNvPr id="8197" name="Freeform: Shape 30">
            <a:extLst>
              <a:ext uri="{FF2B5EF4-FFF2-40B4-BE49-F238E27FC236}">
                <a16:creationId xmlns:a16="http://schemas.microsoft.com/office/drawing/2014/main" id="{18909E0D-22F2-63CC-AFB8-98715488AB65}"/>
              </a:ext>
              <a:ext uri="{C183D7F6-B498-43B3-948B-1728B52AA6E4}">
                <adec:decorative xmlns:adec="http://schemas.microsoft.com/office/drawing/2017/decorative" val="1"/>
              </a:ext>
            </a:extLst>
          </p:cNvPr>
          <p:cNvSpPr>
            <a:spLocks noMove="1" noResize="1"/>
          </p:cNvSpPr>
          <p:nvPr/>
        </p:nvSpPr>
        <p:spPr bwMode="auto">
          <a:xfrm>
            <a:off x="0" y="0"/>
            <a:ext cx="4446588" cy="6858000"/>
          </a:xfrm>
          <a:custGeom>
            <a:avLst/>
            <a:gdLst>
              <a:gd name="T0" fmla="*/ 2223263 w 4446528"/>
              <a:gd name="T1" fmla="*/ 0 h 6858000"/>
              <a:gd name="T2" fmla="*/ 4446526 w 4446528"/>
              <a:gd name="T3" fmla="*/ 3429000 h 6858000"/>
              <a:gd name="T4" fmla="*/ 2223263 w 4446528"/>
              <a:gd name="T5" fmla="*/ 6858000 h 6858000"/>
              <a:gd name="T6" fmla="*/ 0 w 4446528"/>
              <a:gd name="T7" fmla="*/ 3429000 h 6858000"/>
              <a:gd name="T8" fmla="*/ 0 w 4446528"/>
              <a:gd name="T9" fmla="*/ 0 h 6858000"/>
              <a:gd name="T10" fmla="*/ 3236491 w 4446528"/>
              <a:gd name="T11" fmla="*/ 0 h 6858000"/>
              <a:gd name="T12" fmla="*/ 3296532 w 4446528"/>
              <a:gd name="T13" fmla="*/ 69272 h 6858000"/>
              <a:gd name="T14" fmla="*/ 4446526 w 4446528"/>
              <a:gd name="T15" fmla="*/ 3429001 h 6858000"/>
              <a:gd name="T16" fmla="*/ 3296532 w 4446528"/>
              <a:gd name="T17" fmla="*/ 6788731 h 6858000"/>
              <a:gd name="T18" fmla="*/ 3236493 w 4446528"/>
              <a:gd name="T19" fmla="*/ 6858000 h 6858000"/>
              <a:gd name="T20" fmla="*/ 0 w 4446528"/>
              <a:gd name="T21" fmla="*/ 6858000 h 6858000"/>
              <a:gd name="T22" fmla="*/ 17694720 60000 65536"/>
              <a:gd name="T23" fmla="*/ 0 60000 65536"/>
              <a:gd name="T24" fmla="*/ 5898240 60000 65536"/>
              <a:gd name="T25" fmla="*/ 11796480 60000 65536"/>
              <a:gd name="T26" fmla="*/ 0 60000 65536"/>
              <a:gd name="T27" fmla="*/ 0 60000 65536"/>
              <a:gd name="T28" fmla="*/ 0 60000 65536"/>
              <a:gd name="T29" fmla="*/ 0 60000 65536"/>
              <a:gd name="T30" fmla="*/ 0 60000 65536"/>
              <a:gd name="T31" fmla="*/ 0 60000 65536"/>
              <a:gd name="T32" fmla="*/ 0 60000 65536"/>
              <a:gd name="T33" fmla="*/ 0 w 4446528"/>
              <a:gd name="T34" fmla="*/ 0 h 6858000"/>
              <a:gd name="T35" fmla="*/ 4446528 w 4446528"/>
              <a:gd name="T36" fmla="*/ 6858000 h 6858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lnTo>
                  <a:pt x="0" y="0"/>
                </a:lnTo>
                <a:close/>
              </a:path>
            </a:pathLst>
          </a:custGeom>
          <a:solidFill>
            <a:schemeClr val="bg1"/>
          </a:solidFill>
          <a:ln>
            <a:solidFill>
              <a:schemeClr val="bg1"/>
            </a:solidFill>
          </a:ln>
        </p:spPr>
        <p:txBody>
          <a:bodyPr anchor="ctr" anchorCtr="1"/>
          <a:lstStyle/>
          <a:p>
            <a:endParaRPr lang="en-US"/>
          </a:p>
        </p:txBody>
      </p:sp>
      <p:sp>
        <p:nvSpPr>
          <p:cNvPr id="8198" name="Rectangle 32">
            <a:extLst>
              <a:ext uri="{FF2B5EF4-FFF2-40B4-BE49-F238E27FC236}">
                <a16:creationId xmlns:a16="http://schemas.microsoft.com/office/drawing/2014/main" id="{EE1A73B6-FAEB-9984-2DF4-BA3DAC7A2A73}"/>
              </a:ext>
              <a:ext uri="{C183D7F6-B498-43B3-948B-1728B52AA6E4}">
                <adec:decorative xmlns:adec="http://schemas.microsoft.com/office/drawing/2017/decorative" val="1"/>
              </a:ext>
            </a:extLst>
          </p:cNvPr>
          <p:cNvSpPr>
            <a:spLocks noMove="1" noResize="1" noChangeArrowheads="1"/>
          </p:cNvSpPr>
          <p:nvPr/>
        </p:nvSpPr>
        <p:spPr bwMode="auto">
          <a:xfrm>
            <a:off x="0" y="1420813"/>
            <a:ext cx="128588" cy="654050"/>
          </a:xfrm>
          <a:prstGeom prst="rect">
            <a:avLst/>
          </a:prstGeom>
          <a:solidFill>
            <a:srgbClr val="E971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latin typeface="Calibri" panose="020F0502020204030204" pitchFamily="34" charset="0"/>
            </a:endParaRPr>
          </a:p>
        </p:txBody>
      </p:sp>
      <p:sp>
        <p:nvSpPr>
          <p:cNvPr id="8199" name="Rectangle 34">
            <a:extLst>
              <a:ext uri="{FF2B5EF4-FFF2-40B4-BE49-F238E27FC236}">
                <a16:creationId xmlns:a16="http://schemas.microsoft.com/office/drawing/2014/main" id="{8B727A17-9B0F-CF9C-E83F-9728A4D1FA9B}"/>
              </a:ext>
              <a:ext uri="{C183D7F6-B498-43B3-948B-1728B52AA6E4}">
                <adec:decorative xmlns:adec="http://schemas.microsoft.com/office/drawing/2017/decorative" val="1"/>
              </a:ext>
            </a:extLst>
          </p:cNvPr>
          <p:cNvSpPr>
            <a:spLocks noMove="1" noResize="1" noChangeArrowheads="1"/>
          </p:cNvSpPr>
          <p:nvPr/>
        </p:nvSpPr>
        <p:spPr bwMode="auto">
          <a:xfrm>
            <a:off x="414338" y="2443163"/>
            <a:ext cx="3382962" cy="19050"/>
          </a:xfrm>
          <a:prstGeom prst="rect">
            <a:avLst/>
          </a:prstGeom>
          <a:solidFill>
            <a:srgbClr val="D5D5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latin typeface="Calibri" panose="020F0502020204030204" pitchFamily="34" charset="0"/>
            </a:endParaRPr>
          </a:p>
        </p:txBody>
      </p:sp>
      <p:sp>
        <p:nvSpPr>
          <p:cNvPr id="8" name="TextBox 2">
            <a:extLst>
              <a:ext uri="{FF2B5EF4-FFF2-40B4-BE49-F238E27FC236}">
                <a16:creationId xmlns:a16="http://schemas.microsoft.com/office/drawing/2014/main" id="{01A50D8F-9094-0E31-4FEC-880CFF303704}"/>
              </a:ext>
            </a:extLst>
          </p:cNvPr>
          <p:cNvSpPr txBox="1"/>
          <p:nvPr/>
        </p:nvSpPr>
        <p:spPr>
          <a:xfrm>
            <a:off x="342900" y="2552700"/>
            <a:ext cx="3833813" cy="4200525"/>
          </a:xfrm>
          <a:prstGeom prst="rect">
            <a:avLst/>
          </a:prstGeom>
          <a:noFill/>
          <a:ln cap="flat">
            <a:noFill/>
          </a:ln>
        </p:spPr>
        <p:txBody>
          <a:bodyPr/>
          <a:lstStyle/>
          <a:p>
            <a:pPr marL="114300" eaLnBrk="1" fontAlgn="auto" hangingPunct="1">
              <a:spcBef>
                <a:spcPts val="300"/>
              </a:spcBef>
              <a:spcAft>
                <a:spcPts val="300"/>
              </a:spcAft>
              <a:defRPr sz="1800" b="0" i="0" u="none" strike="noStrike" kern="0" cap="none" spc="0" baseline="0">
                <a:solidFill>
                  <a:srgbClr val="000000"/>
                </a:solidFill>
                <a:uFillTx/>
              </a:defRPr>
            </a:pPr>
            <a:endParaRPr lang="en-US" sz="1600">
              <a:solidFill>
                <a:srgbClr val="000000"/>
              </a:solidFill>
              <a:latin typeface="Aptos"/>
            </a:endParaRPr>
          </a:p>
          <a:p>
            <a:pPr marL="342900" indent="-228600" eaLnBrk="1" fontAlgn="auto" hangingPunct="1">
              <a:spcBef>
                <a:spcPts val="300"/>
              </a:spcBef>
              <a:spcAft>
                <a:spcPts val="300"/>
              </a:spcAft>
              <a:buSzPct val="100000"/>
              <a:buFont typeface="Arial" pitchFamily="34"/>
              <a:buChar char="•"/>
              <a:defRPr sz="1800" b="0" i="0" u="none" strike="noStrike" kern="0" cap="none" spc="0" baseline="0">
                <a:solidFill>
                  <a:srgbClr val="000000"/>
                </a:solidFill>
                <a:uFillTx/>
              </a:defRPr>
            </a:pPr>
            <a:r>
              <a:rPr lang="en-US" sz="1600" b="1">
                <a:solidFill>
                  <a:srgbClr val="000000"/>
                </a:solidFill>
                <a:latin typeface="Arial"/>
                <a:cs typeface="Arial"/>
              </a:rPr>
              <a:t>Set and Prioritizes Goals</a:t>
            </a:r>
            <a:endParaRPr lang="en-US" sz="1600" b="1">
              <a:solidFill>
                <a:srgbClr val="000000"/>
              </a:solidFill>
              <a:latin typeface="Arial" pitchFamily="34"/>
              <a:cs typeface="Arial" pitchFamily="34"/>
            </a:endParaRPr>
          </a:p>
          <a:p>
            <a:pPr marL="342900" indent="-228600" eaLnBrk="1" fontAlgn="auto" hangingPunct="1">
              <a:spcBef>
                <a:spcPts val="300"/>
              </a:spcBef>
              <a:spcAft>
                <a:spcPts val="300"/>
              </a:spcAft>
              <a:buSzPct val="100000"/>
              <a:buFont typeface="Arial" pitchFamily="34"/>
              <a:buChar char="•"/>
              <a:defRPr sz="1800" b="0" i="0" u="none" strike="noStrike" kern="0" cap="none" spc="0" baseline="0">
                <a:solidFill>
                  <a:srgbClr val="000000"/>
                </a:solidFill>
                <a:uFillTx/>
              </a:defRPr>
            </a:pPr>
            <a:r>
              <a:rPr lang="en-US" sz="1600" b="1">
                <a:solidFill>
                  <a:srgbClr val="000000"/>
                </a:solidFill>
                <a:latin typeface="Arial"/>
                <a:cs typeface="Arial"/>
              </a:rPr>
              <a:t>Manage time and activities</a:t>
            </a:r>
            <a:endParaRPr lang="en-US" sz="1600" b="1">
              <a:solidFill>
                <a:srgbClr val="000000"/>
              </a:solidFill>
              <a:latin typeface="Arial" pitchFamily="34"/>
              <a:cs typeface="Arial" pitchFamily="34"/>
            </a:endParaRPr>
          </a:p>
          <a:p>
            <a:pPr marL="342900" indent="-228600" eaLnBrk="1" fontAlgn="auto" hangingPunct="1">
              <a:spcBef>
                <a:spcPts val="300"/>
              </a:spcBef>
              <a:spcAft>
                <a:spcPts val="300"/>
              </a:spcAft>
              <a:buSzPct val="100000"/>
              <a:buFont typeface="Arial" pitchFamily="34"/>
              <a:buChar char="•"/>
              <a:defRPr sz="1800" b="0" i="0" u="none" strike="noStrike" kern="0" cap="none" spc="0" baseline="0">
                <a:solidFill>
                  <a:srgbClr val="000000"/>
                </a:solidFill>
                <a:uFillTx/>
              </a:defRPr>
            </a:pPr>
            <a:r>
              <a:rPr lang="en-US" sz="1600" b="1">
                <a:solidFill>
                  <a:srgbClr val="000000"/>
                </a:solidFill>
                <a:latin typeface="Arial"/>
                <a:cs typeface="Arial"/>
              </a:rPr>
              <a:t>Utilize resources</a:t>
            </a:r>
            <a:endParaRPr lang="en-US" sz="1600" b="1">
              <a:solidFill>
                <a:srgbClr val="000000"/>
              </a:solidFill>
              <a:latin typeface="Arial" pitchFamily="34"/>
              <a:cs typeface="Arial" pitchFamily="34"/>
            </a:endParaRPr>
          </a:p>
          <a:p>
            <a:pPr marL="342900" indent="-228600" eaLnBrk="1" fontAlgn="auto" hangingPunct="1">
              <a:spcBef>
                <a:spcPts val="300"/>
              </a:spcBef>
              <a:spcAft>
                <a:spcPts val="300"/>
              </a:spcAft>
              <a:buSzPct val="100000"/>
              <a:buFont typeface="Arial" pitchFamily="34"/>
              <a:buChar char="•"/>
              <a:defRPr sz="1800" b="0" i="0" u="none" strike="noStrike" kern="0" cap="none" spc="0" baseline="0">
                <a:solidFill>
                  <a:srgbClr val="000000"/>
                </a:solidFill>
                <a:uFillTx/>
              </a:defRPr>
            </a:pPr>
            <a:r>
              <a:rPr lang="en-US" sz="1600" b="1">
                <a:solidFill>
                  <a:srgbClr val="000000"/>
                </a:solidFill>
                <a:latin typeface="Arial"/>
                <a:cs typeface="Arial"/>
              </a:rPr>
              <a:t>Understand academic requirements</a:t>
            </a:r>
          </a:p>
          <a:p>
            <a:pPr marL="342900" indent="-228600" eaLnBrk="1" fontAlgn="auto" hangingPunct="1">
              <a:spcBef>
                <a:spcPts val="300"/>
              </a:spcBef>
              <a:spcAft>
                <a:spcPts val="300"/>
              </a:spcAft>
              <a:buSzPct val="100000"/>
              <a:buFont typeface="Arial" pitchFamily="34"/>
              <a:buChar char="•"/>
              <a:defRPr sz="1800" b="0" i="0" u="none" strike="noStrike" kern="0" cap="none" spc="0" baseline="0">
                <a:solidFill>
                  <a:srgbClr val="000000"/>
                </a:solidFill>
                <a:uFillTx/>
              </a:defRPr>
            </a:pPr>
            <a:r>
              <a:rPr lang="en-US" sz="1600" b="1">
                <a:solidFill>
                  <a:srgbClr val="000000"/>
                </a:solidFill>
                <a:latin typeface="Arial"/>
                <a:cs typeface="Arial"/>
              </a:rPr>
              <a:t>Engage with Campus (events, clubs, student groups, and more)</a:t>
            </a:r>
          </a:p>
          <a:p>
            <a:pPr marL="342900" indent="-228600" eaLnBrk="1" fontAlgn="auto" hangingPunct="1">
              <a:spcBef>
                <a:spcPts val="300"/>
              </a:spcBef>
              <a:spcAft>
                <a:spcPts val="300"/>
              </a:spcAft>
              <a:buSzPct val="100000"/>
              <a:buFont typeface="Arial" pitchFamily="34"/>
              <a:buChar char="•"/>
              <a:defRPr sz="1800" b="0" i="0" u="none" strike="noStrike" kern="0" cap="none" spc="0" baseline="0">
                <a:solidFill>
                  <a:srgbClr val="000000"/>
                </a:solidFill>
                <a:uFillTx/>
              </a:defRPr>
            </a:pPr>
            <a:r>
              <a:rPr lang="en-US" sz="1600" b="1">
                <a:solidFill>
                  <a:srgbClr val="000000"/>
                </a:solidFill>
                <a:latin typeface="Arial"/>
                <a:cs typeface="Arial"/>
              </a:rPr>
              <a:t>Communicate</a:t>
            </a:r>
            <a:endParaRPr lang="en-US" sz="1600">
              <a:solidFill>
                <a:srgbClr val="000000"/>
              </a:solidFill>
              <a:latin typeface="Aptos"/>
              <a:cs typeface="Arial"/>
            </a:endParaRPr>
          </a:p>
          <a:p>
            <a:pPr marL="342900" indent="-228600" eaLnBrk="1" fontAlgn="auto" hangingPunct="1">
              <a:spcBef>
                <a:spcPts val="300"/>
              </a:spcBef>
              <a:spcAft>
                <a:spcPts val="300"/>
              </a:spcAft>
              <a:buSzPct val="100000"/>
              <a:buFont typeface="Arial" pitchFamily="34"/>
              <a:buChar char="•"/>
              <a:defRPr sz="1800" b="0" i="0" u="none" strike="noStrike" kern="0" cap="none" spc="0" baseline="0">
                <a:solidFill>
                  <a:srgbClr val="000000"/>
                </a:solidFill>
                <a:uFillTx/>
              </a:defRPr>
            </a:pPr>
            <a:r>
              <a:rPr lang="en-US" sz="1600" b="1">
                <a:solidFill>
                  <a:srgbClr val="000000"/>
                </a:solidFill>
                <a:latin typeface="Arial"/>
                <a:cs typeface="Arial"/>
              </a:rPr>
              <a:t>Make the effort </a:t>
            </a:r>
            <a:endParaRPr lang="en-US" sz="1600">
              <a:solidFill>
                <a:srgbClr val="000000"/>
              </a:solidFill>
              <a:latin typeface="Aptos"/>
            </a:endParaRPr>
          </a:p>
          <a:p>
            <a:pPr marL="342900" indent="-228600" eaLnBrk="1" fontAlgn="auto" hangingPunct="1">
              <a:spcBef>
                <a:spcPts val="300"/>
              </a:spcBef>
              <a:spcAft>
                <a:spcPts val="300"/>
              </a:spcAft>
              <a:buSzPct val="100000"/>
              <a:buFont typeface="Arial" pitchFamily="34"/>
              <a:buChar char="•"/>
              <a:defRPr sz="1800" b="0" i="0" u="none" strike="noStrike" kern="0" cap="none" spc="0" baseline="0">
                <a:solidFill>
                  <a:srgbClr val="000000"/>
                </a:solidFill>
                <a:uFillTx/>
              </a:defRPr>
            </a:pPr>
            <a:r>
              <a:rPr lang="en-US" sz="1600" b="1">
                <a:solidFill>
                  <a:srgbClr val="000000"/>
                </a:solidFill>
                <a:latin typeface="Arial"/>
                <a:cs typeface="Arial"/>
              </a:rPr>
              <a:t>Ask for Help</a:t>
            </a:r>
          </a:p>
          <a:p>
            <a:pPr marL="114300" eaLnBrk="1" fontAlgn="auto" hangingPunct="1">
              <a:lnSpc>
                <a:spcPct val="90000"/>
              </a:lnSpc>
              <a:spcBef>
                <a:spcPts val="300"/>
              </a:spcBef>
              <a:spcAft>
                <a:spcPts val="300"/>
              </a:spcAft>
              <a:defRPr sz="1800" b="0" i="0" u="none" strike="noStrike" kern="0" cap="none" spc="0" baseline="0">
                <a:solidFill>
                  <a:srgbClr val="000000"/>
                </a:solidFill>
                <a:uFillTx/>
              </a:defRPr>
            </a:pPr>
            <a:endParaRPr lang="en-US" sz="5600">
              <a:solidFill>
                <a:srgbClr val="000000"/>
              </a:solidFill>
              <a:latin typeface="Aptos"/>
            </a:endParaRPr>
          </a:p>
          <a:p>
            <a:pPr indent="-228600" eaLnBrk="1" fontAlgn="auto" hangingPunct="1">
              <a:lnSpc>
                <a:spcPct val="90000"/>
              </a:lnSpc>
              <a:spcBef>
                <a:spcPts val="0"/>
              </a:spcBef>
              <a:spcAft>
                <a:spcPts val="0"/>
              </a:spcAft>
              <a:buSzPct val="100000"/>
              <a:buFont typeface="Arial" pitchFamily="34"/>
              <a:buChar char="•"/>
              <a:defRPr sz="1800" b="0" i="0" u="none" strike="noStrike" kern="0" cap="none" spc="0" baseline="0">
                <a:solidFill>
                  <a:srgbClr val="000000"/>
                </a:solidFill>
                <a:uFillTx/>
              </a:defRPr>
            </a:pPr>
            <a:endParaRPr lang="en-US" sz="1400">
              <a:solidFill>
                <a:srgbClr val="000000"/>
              </a:solidFill>
              <a:latin typeface="Aptos"/>
            </a:endParaRPr>
          </a:p>
        </p:txBody>
      </p:sp>
      <p:sp>
        <p:nvSpPr>
          <p:cNvPr id="8201" name="TextBox 10">
            <a:extLst>
              <a:ext uri="{FF2B5EF4-FFF2-40B4-BE49-F238E27FC236}">
                <a16:creationId xmlns:a16="http://schemas.microsoft.com/office/drawing/2014/main" id="{C98DE970-B829-3B15-4923-9907A9687202}"/>
              </a:ext>
            </a:extLst>
          </p:cNvPr>
          <p:cNvSpPr txBox="1">
            <a:spLocks noChangeArrowheads="1"/>
          </p:cNvSpPr>
          <p:nvPr/>
        </p:nvSpPr>
        <p:spPr bwMode="auto">
          <a:xfrm>
            <a:off x="1349375" y="1244600"/>
            <a:ext cx="382905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ct val="90000"/>
              </a:lnSpc>
              <a:spcAft>
                <a:spcPts val="600"/>
              </a:spcAft>
            </a:pPr>
            <a:r>
              <a:rPr lang="en-US" altLang="en-US" sz="6000" b="1">
                <a:solidFill>
                  <a:srgbClr val="FFFFFF"/>
                </a:solidFill>
                <a:latin typeface="Calibri Light" panose="020F0302020204030204" pitchFamily="34" charset="0"/>
              </a:rPr>
              <a:t> </a:t>
            </a:r>
          </a:p>
        </p:txBody>
      </p:sp>
      <p:sp>
        <p:nvSpPr>
          <p:cNvPr id="10" name="TextBox 1">
            <a:extLst>
              <a:ext uri="{FF2B5EF4-FFF2-40B4-BE49-F238E27FC236}">
                <a16:creationId xmlns:a16="http://schemas.microsoft.com/office/drawing/2014/main" id="{4F3329B3-F3B1-A38D-0D1A-DB2BB90DC54B}"/>
              </a:ext>
            </a:extLst>
          </p:cNvPr>
          <p:cNvSpPr txBox="1"/>
          <p:nvPr/>
        </p:nvSpPr>
        <p:spPr>
          <a:xfrm>
            <a:off x="6497638" y="2581275"/>
            <a:ext cx="646112" cy="1724025"/>
          </a:xfrm>
          <a:prstGeom prst="rect">
            <a:avLst/>
          </a:prstGeom>
          <a:noFill/>
          <a:ln cap="flat">
            <a:noFill/>
          </a:ln>
        </p:spPr>
        <p:txBody>
          <a:bodyPr wrap="none">
            <a:spAutoFit/>
          </a:bodyPr>
          <a:lstStyle/>
          <a:p>
            <a:pPr marL="457200" indent="-457200" defTabSz="777240" eaLnBrk="1" fontAlgn="auto" hangingPunct="1">
              <a:spcBef>
                <a:spcPts val="0"/>
              </a:spcBef>
              <a:spcAft>
                <a:spcPts val="600"/>
              </a:spcAft>
              <a:buSzPct val="100000"/>
              <a:buFont typeface="Arial" pitchFamily="34"/>
              <a:buChar char="•"/>
              <a:defRPr sz="1800" b="0" i="0" u="none" strike="noStrike" kern="0" cap="none" spc="0" baseline="0">
                <a:solidFill>
                  <a:srgbClr val="000000"/>
                </a:solidFill>
                <a:uFillTx/>
              </a:defRPr>
            </a:pPr>
            <a:endParaRPr lang="en-US" sz="3200">
              <a:solidFill>
                <a:srgbClr val="000000"/>
              </a:solidFill>
              <a:latin typeface="Calibri"/>
            </a:endParaRPr>
          </a:p>
          <a:p>
            <a:pPr defTabSz="777240" eaLnBrk="1" fontAlgn="auto" hangingPunct="1">
              <a:spcBef>
                <a:spcPts val="0"/>
              </a:spcBef>
              <a:spcAft>
                <a:spcPts val="600"/>
              </a:spcAft>
              <a:defRPr sz="1800" b="0" i="0" u="none" strike="noStrike" kern="0" cap="none" spc="0" baseline="0">
                <a:solidFill>
                  <a:srgbClr val="000000"/>
                </a:solidFill>
                <a:uFillTx/>
              </a:defRPr>
            </a:pPr>
            <a:endParaRPr lang="en-US" sz="3200">
              <a:solidFill>
                <a:srgbClr val="000000"/>
              </a:solidFill>
              <a:latin typeface="Calibri"/>
            </a:endParaRPr>
          </a:p>
          <a:p>
            <a:pPr algn="ctr" defTabSz="777240" eaLnBrk="1" fontAlgn="auto" hangingPunct="1">
              <a:spcBef>
                <a:spcPts val="0"/>
              </a:spcBef>
              <a:spcAft>
                <a:spcPts val="600"/>
              </a:spcAft>
              <a:defRPr sz="1800" b="0" i="0" u="none" strike="noStrike" kern="0" cap="none" spc="0" baseline="0">
                <a:solidFill>
                  <a:srgbClr val="000000"/>
                </a:solidFill>
                <a:uFillTx/>
              </a:defRPr>
            </a:pPr>
            <a:endParaRPr lang="en-US" sz="3200">
              <a:solidFill>
                <a:srgbClr val="000000"/>
              </a:solidFill>
              <a:latin typeface="Calibri"/>
            </a:endParaRPr>
          </a:p>
        </p:txBody>
      </p:sp>
      <p:sp>
        <p:nvSpPr>
          <p:cNvPr id="11" name="Oval 11">
            <a:extLst>
              <a:ext uri="{FF2B5EF4-FFF2-40B4-BE49-F238E27FC236}">
                <a16:creationId xmlns:a16="http://schemas.microsoft.com/office/drawing/2014/main" id="{90F2ABA5-659F-CF5C-67AF-1215B63977AA}"/>
              </a:ext>
            </a:extLst>
          </p:cNvPr>
          <p:cNvSpPr>
            <a:spLocks/>
          </p:cNvSpPr>
          <p:nvPr/>
        </p:nvSpPr>
        <p:spPr bwMode="auto">
          <a:xfrm>
            <a:off x="5392738" y="2695575"/>
            <a:ext cx="3824287" cy="2055813"/>
          </a:xfrm>
          <a:custGeom>
            <a:avLst/>
            <a:gdLst>
              <a:gd name="T0" fmla="*/ 1912458 w 3824916"/>
              <a:gd name="T1" fmla="*/ 0 h 2056823"/>
              <a:gd name="T2" fmla="*/ 3824916 w 3824916"/>
              <a:gd name="T3" fmla="*/ 1028412 h 2056823"/>
              <a:gd name="T4" fmla="*/ 1912458 w 3824916"/>
              <a:gd name="T5" fmla="*/ 2056823 h 2056823"/>
              <a:gd name="T6" fmla="*/ 0 w 3824916"/>
              <a:gd name="T7" fmla="*/ 1028412 h 2056823"/>
              <a:gd name="T8" fmla="*/ 560146 w 3824916"/>
              <a:gd name="T9" fmla="*/ 301215 h 2056823"/>
              <a:gd name="T10" fmla="*/ 560146 w 3824916"/>
              <a:gd name="T11" fmla="*/ 1755608 h 2056823"/>
              <a:gd name="T12" fmla="*/ 3264770 w 3824916"/>
              <a:gd name="T13" fmla="*/ 1755608 h 2056823"/>
              <a:gd name="T14" fmla="*/ 3264770 w 3824916"/>
              <a:gd name="T15" fmla="*/ 301215 h 2056823"/>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560146 w 3824916"/>
              <a:gd name="T25" fmla="*/ 301215 h 2056823"/>
              <a:gd name="T26" fmla="*/ 3264770 w 3824916"/>
              <a:gd name="T27" fmla="*/ 1755608 h 20568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24916" h="2056823">
                <a:moveTo>
                  <a:pt x="0" y="1028412"/>
                </a:moveTo>
                <a:lnTo>
                  <a:pt x="0" y="1028411"/>
                </a:lnTo>
                <a:cubicBezTo>
                  <a:pt x="0" y="1596388"/>
                  <a:pt x="856236" y="2056824"/>
                  <a:pt x="1912458" y="2056824"/>
                </a:cubicBezTo>
                <a:cubicBezTo>
                  <a:pt x="2968679" y="2056824"/>
                  <a:pt x="3824916" y="1596388"/>
                  <a:pt x="3824916" y="1028412"/>
                </a:cubicBezTo>
                <a:cubicBezTo>
                  <a:pt x="3824916" y="460435"/>
                  <a:pt x="2968679" y="0"/>
                  <a:pt x="1912458" y="0"/>
                </a:cubicBezTo>
                <a:cubicBezTo>
                  <a:pt x="856236" y="-1"/>
                  <a:pt x="0" y="460435"/>
                  <a:pt x="0" y="1028411"/>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b="1">
                <a:solidFill>
                  <a:srgbClr val="FFFFFF"/>
                </a:solidFill>
                <a:latin typeface="Arial" panose="020B0604020202020204" pitchFamily="34" charset="0"/>
                <a:cs typeface="Arial" panose="020B0604020202020204" pitchFamily="34" charset="0"/>
              </a:rPr>
              <a:t>Tip:</a:t>
            </a:r>
          </a:p>
          <a:p>
            <a:pPr algn="ctr" eaLnBrk="1" hangingPunct="1"/>
            <a:r>
              <a:rPr lang="en-US" altLang="en-US" b="1">
                <a:solidFill>
                  <a:srgbClr val="FFFFFF"/>
                </a:solidFill>
                <a:latin typeface="Arial" panose="020B0604020202020204" pitchFamily="34" charset="0"/>
                <a:cs typeface="Arial" panose="020B0604020202020204" pitchFamily="34" charset="0"/>
              </a:rPr>
              <a:t>Check in on your student and be mindful of what it takes to be successful at UConn </a:t>
            </a:r>
          </a:p>
        </p:txBody>
      </p:sp>
      <p:sp>
        <p:nvSpPr>
          <p:cNvPr id="8204" name="TextBox 13">
            <a:extLst>
              <a:ext uri="{FF2B5EF4-FFF2-40B4-BE49-F238E27FC236}">
                <a16:creationId xmlns:a16="http://schemas.microsoft.com/office/drawing/2014/main" id="{A56003FB-0B4D-0666-CEC3-E13A2AA6D1E1}"/>
              </a:ext>
            </a:extLst>
          </p:cNvPr>
          <p:cNvSpPr txBox="1">
            <a:spLocks noChangeArrowheads="1"/>
          </p:cNvSpPr>
          <p:nvPr/>
        </p:nvSpPr>
        <p:spPr bwMode="auto">
          <a:xfrm>
            <a:off x="242888" y="1276350"/>
            <a:ext cx="426085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Bef>
                <a:spcPts val="300"/>
              </a:spcBef>
              <a:spcAft>
                <a:spcPts val="300"/>
              </a:spcAft>
            </a:pPr>
            <a:r>
              <a:rPr lang="en-US" altLang="en-US" sz="3600">
                <a:solidFill>
                  <a:srgbClr val="000000"/>
                </a:solidFill>
                <a:latin typeface="Impact" panose="020B0806030902050204" pitchFamily="34" charset="0"/>
              </a:rPr>
              <a:t>Preparing to be a </a:t>
            </a:r>
          </a:p>
          <a:p>
            <a:pPr eaLnBrk="1" hangingPunct="1">
              <a:lnSpc>
                <a:spcPct val="90000"/>
              </a:lnSpc>
              <a:spcBef>
                <a:spcPts val="300"/>
              </a:spcBef>
              <a:spcAft>
                <a:spcPts val="300"/>
              </a:spcAft>
            </a:pPr>
            <a:r>
              <a:rPr lang="en-US" altLang="en-US" sz="3600">
                <a:solidFill>
                  <a:srgbClr val="000000"/>
                </a:solidFill>
                <a:latin typeface="Impact" panose="020B0806030902050204" pitchFamily="34" charset="0"/>
              </a:rPr>
              <a:t>Successful Student</a:t>
            </a:r>
          </a:p>
        </p:txBody>
      </p:sp>
      <p:cxnSp>
        <p:nvCxnSpPr>
          <p:cNvPr id="8205" name="Straight Connector 16">
            <a:extLst>
              <a:ext uri="{FF2B5EF4-FFF2-40B4-BE49-F238E27FC236}">
                <a16:creationId xmlns:a16="http://schemas.microsoft.com/office/drawing/2014/main" id="{E18A4D09-C719-FF12-9716-E4EFBB5857C5}"/>
              </a:ext>
            </a:extLst>
          </p:cNvPr>
          <p:cNvCxnSpPr>
            <a:cxnSpLocks noChangeShapeType="1"/>
          </p:cNvCxnSpPr>
          <p:nvPr/>
        </p:nvCxnSpPr>
        <p:spPr bwMode="auto">
          <a:xfrm flipV="1">
            <a:off x="414338" y="2443163"/>
            <a:ext cx="3486150" cy="9525"/>
          </a:xfrm>
          <a:prstGeom prst="straightConnector1">
            <a:avLst/>
          </a:prstGeom>
          <a:noFill/>
          <a:ln w="19046">
            <a:solidFill>
              <a:srgbClr val="FF0000"/>
            </a:solidFill>
            <a:miter lim="800000"/>
            <a:headEnd/>
            <a:tailEnd/>
          </a:ln>
          <a:extLst>
            <a:ext uri="{909E8E84-426E-40DD-AFC4-6F175D3DCCD1}">
              <a14:hiddenFill xmlns:a14="http://schemas.microsoft.com/office/drawing/2010/main">
                <a:noFill/>
              </a14:hiddenFill>
            </a:ext>
          </a:extLst>
        </p:spPr>
      </p:cxnSp>
      <p:sp>
        <p:nvSpPr>
          <p:cNvPr id="8206" name="Rectangle 18">
            <a:extLst>
              <a:ext uri="{FF2B5EF4-FFF2-40B4-BE49-F238E27FC236}">
                <a16:creationId xmlns:a16="http://schemas.microsoft.com/office/drawing/2014/main" id="{F6BD32BF-A8E8-CC1D-E8E5-F3F13578D000}"/>
              </a:ext>
            </a:extLst>
          </p:cNvPr>
          <p:cNvSpPr>
            <a:spLocks noChangeArrowheads="1"/>
          </p:cNvSpPr>
          <p:nvPr/>
        </p:nvSpPr>
        <p:spPr bwMode="auto">
          <a:xfrm>
            <a:off x="0" y="1420813"/>
            <a:ext cx="195263" cy="654050"/>
          </a:xfrm>
          <a:prstGeom prst="rect">
            <a:avLst/>
          </a:pr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a:extLst>
              <a:ext uri="{FF2B5EF4-FFF2-40B4-BE49-F238E27FC236}">
                <a16:creationId xmlns:a16="http://schemas.microsoft.com/office/drawing/2014/main" id="{BE539316-AE1B-8C43-A091-C82BB4A6D0BA}"/>
              </a:ext>
            </a:extLst>
          </p:cNvPr>
          <p:cNvSpPr txBox="1">
            <a:spLocks noChangeArrowheads="1"/>
          </p:cNvSpPr>
          <p:nvPr/>
        </p:nvSpPr>
        <p:spPr bwMode="auto">
          <a:xfrm>
            <a:off x="6978650" y="5176838"/>
            <a:ext cx="4787900" cy="423862"/>
          </a:xfrm>
          <a:prstGeom prst="rect">
            <a:avLst/>
          </a:prstGeom>
          <a:solidFill>
            <a:srgbClr val="000E2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Bef>
                <a:spcPts val="1000"/>
              </a:spcBef>
            </a:pPr>
            <a:r>
              <a:rPr lang="en-US" altLang="en-US" sz="2400" b="1">
                <a:solidFill>
                  <a:srgbClr val="FFFFFF"/>
                </a:solidFill>
                <a:latin typeface="Arial" panose="020B0604020202020204" pitchFamily="34" charset="0"/>
                <a:cs typeface="Arial" panose="020B0604020202020204" pitchFamily="34" charset="0"/>
              </a:rPr>
              <a:t>RISE &amp; CAPS Programs</a:t>
            </a:r>
          </a:p>
        </p:txBody>
      </p:sp>
      <p:sp>
        <p:nvSpPr>
          <p:cNvPr id="10243" name="TextBox 10">
            <a:extLst>
              <a:ext uri="{FF2B5EF4-FFF2-40B4-BE49-F238E27FC236}">
                <a16:creationId xmlns:a16="http://schemas.microsoft.com/office/drawing/2014/main" id="{A1C7DC2A-84C6-75D9-AC96-0D4D0C6C9A48}"/>
              </a:ext>
            </a:extLst>
          </p:cNvPr>
          <p:cNvSpPr txBox="1">
            <a:spLocks noChangeArrowheads="1"/>
          </p:cNvSpPr>
          <p:nvPr/>
        </p:nvSpPr>
        <p:spPr bwMode="auto">
          <a:xfrm>
            <a:off x="-15875" y="279400"/>
            <a:ext cx="12207875"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lnSpc>
                <a:spcPct val="90000"/>
              </a:lnSpc>
              <a:spcAft>
                <a:spcPts val="600"/>
              </a:spcAft>
            </a:pPr>
            <a:r>
              <a:rPr lang="en-US" altLang="en-US" sz="6000">
                <a:solidFill>
                  <a:srgbClr val="000E2F"/>
                </a:solidFill>
                <a:latin typeface="Impact" panose="020B0806030902050204" pitchFamily="34" charset="0"/>
              </a:rPr>
              <a:t>Supporting Your Husky:</a:t>
            </a:r>
          </a:p>
          <a:p>
            <a:pPr algn="ctr" eaLnBrk="1" hangingPunct="1">
              <a:lnSpc>
                <a:spcPct val="90000"/>
              </a:lnSpc>
              <a:spcAft>
                <a:spcPts val="600"/>
              </a:spcAft>
            </a:pPr>
            <a:r>
              <a:rPr lang="en-US" altLang="en-US" sz="6000">
                <a:solidFill>
                  <a:srgbClr val="FF0000"/>
                </a:solidFill>
                <a:latin typeface="Impact" panose="020B0806030902050204" pitchFamily="34" charset="0"/>
              </a:rPr>
              <a:t>Academic Resources</a:t>
            </a:r>
            <a:r>
              <a:rPr lang="en-US" altLang="en-US" sz="6000" b="1">
                <a:solidFill>
                  <a:srgbClr val="FF0000"/>
                </a:solidFill>
                <a:latin typeface="Calibri Light" panose="020F0302020204030204" pitchFamily="34" charset="0"/>
              </a:rPr>
              <a:t> </a:t>
            </a:r>
          </a:p>
        </p:txBody>
      </p:sp>
      <p:sp>
        <p:nvSpPr>
          <p:cNvPr id="10244" name="TextBox 4">
            <a:extLst>
              <a:ext uri="{FF2B5EF4-FFF2-40B4-BE49-F238E27FC236}">
                <a16:creationId xmlns:a16="http://schemas.microsoft.com/office/drawing/2014/main" id="{15F5B3ED-5F81-4069-BAC6-2CDAC9332E5D}"/>
              </a:ext>
            </a:extLst>
          </p:cNvPr>
          <p:cNvSpPr txBox="1">
            <a:spLocks noChangeArrowheads="1"/>
          </p:cNvSpPr>
          <p:nvPr/>
        </p:nvSpPr>
        <p:spPr bwMode="auto">
          <a:xfrm>
            <a:off x="5024438" y="6346825"/>
            <a:ext cx="236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a:solidFill>
                  <a:srgbClr val="000000"/>
                </a:solidFill>
                <a:latin typeface="Calibri" panose="020F0502020204030204" pitchFamily="34" charset="0"/>
              </a:rPr>
              <a:t> </a:t>
            </a:r>
          </a:p>
        </p:txBody>
      </p:sp>
      <p:sp>
        <p:nvSpPr>
          <p:cNvPr id="10245" name="TextBox 24">
            <a:extLst>
              <a:ext uri="{FF2B5EF4-FFF2-40B4-BE49-F238E27FC236}">
                <a16:creationId xmlns:a16="http://schemas.microsoft.com/office/drawing/2014/main" id="{D431CE81-BEC5-CDFA-01E9-6F1B0255370A}"/>
              </a:ext>
            </a:extLst>
          </p:cNvPr>
          <p:cNvSpPr txBox="1">
            <a:spLocks noChangeArrowheads="1"/>
          </p:cNvSpPr>
          <p:nvPr/>
        </p:nvSpPr>
        <p:spPr bwMode="auto">
          <a:xfrm>
            <a:off x="6978650" y="2549525"/>
            <a:ext cx="4787900" cy="423863"/>
          </a:xfrm>
          <a:prstGeom prst="rect">
            <a:avLst/>
          </a:prstGeom>
          <a:solidFill>
            <a:srgbClr val="000E2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Bef>
                <a:spcPts val="1000"/>
              </a:spcBef>
            </a:pPr>
            <a:r>
              <a:rPr lang="en-US" altLang="en-US" sz="2400" b="1">
                <a:solidFill>
                  <a:srgbClr val="FFFFFF"/>
                </a:solidFill>
                <a:latin typeface="Arial" panose="020B0604020202020204" pitchFamily="34" charset="0"/>
                <a:cs typeface="Arial" panose="020B0604020202020204" pitchFamily="34" charset="0"/>
              </a:rPr>
              <a:t>Learning Lab (Tutoring)</a:t>
            </a:r>
          </a:p>
        </p:txBody>
      </p:sp>
      <p:sp>
        <p:nvSpPr>
          <p:cNvPr id="10246" name="TextBox 29">
            <a:extLst>
              <a:ext uri="{FF2B5EF4-FFF2-40B4-BE49-F238E27FC236}">
                <a16:creationId xmlns:a16="http://schemas.microsoft.com/office/drawing/2014/main" id="{EAA7DFA8-1772-D3A3-F398-B52FD8FDC158}"/>
              </a:ext>
            </a:extLst>
          </p:cNvPr>
          <p:cNvSpPr txBox="1">
            <a:spLocks noChangeArrowheads="1"/>
          </p:cNvSpPr>
          <p:nvPr/>
        </p:nvSpPr>
        <p:spPr bwMode="auto">
          <a:xfrm>
            <a:off x="6978650" y="3086100"/>
            <a:ext cx="4787900" cy="423863"/>
          </a:xfrm>
          <a:prstGeom prst="rect">
            <a:avLst/>
          </a:prstGeom>
          <a:solidFill>
            <a:srgbClr val="000E2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Bef>
                <a:spcPts val="1000"/>
              </a:spcBef>
            </a:pPr>
            <a:r>
              <a:rPr lang="en-US" altLang="en-US" sz="2400" b="1">
                <a:solidFill>
                  <a:srgbClr val="FFFFFF"/>
                </a:solidFill>
                <a:latin typeface="Arial" panose="020B0604020202020204" pitchFamily="34" charset="0"/>
                <a:cs typeface="Arial" panose="020B0604020202020204" pitchFamily="34" charset="0"/>
              </a:rPr>
              <a:t>Writing Center </a:t>
            </a:r>
          </a:p>
        </p:txBody>
      </p:sp>
      <p:sp>
        <p:nvSpPr>
          <p:cNvPr id="10247" name="TextBox 31">
            <a:extLst>
              <a:ext uri="{FF2B5EF4-FFF2-40B4-BE49-F238E27FC236}">
                <a16:creationId xmlns:a16="http://schemas.microsoft.com/office/drawing/2014/main" id="{6411226E-74E4-D50A-C4E9-55BDCBBE4209}"/>
              </a:ext>
            </a:extLst>
          </p:cNvPr>
          <p:cNvSpPr txBox="1">
            <a:spLocks noChangeArrowheads="1"/>
          </p:cNvSpPr>
          <p:nvPr/>
        </p:nvSpPr>
        <p:spPr bwMode="auto">
          <a:xfrm>
            <a:off x="6978650" y="3611563"/>
            <a:ext cx="4787900" cy="423862"/>
          </a:xfrm>
          <a:prstGeom prst="rect">
            <a:avLst/>
          </a:prstGeom>
          <a:solidFill>
            <a:srgbClr val="000E2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Bef>
                <a:spcPts val="1000"/>
              </a:spcBef>
            </a:pPr>
            <a:r>
              <a:rPr lang="en-US" altLang="en-US" sz="2400" b="1">
                <a:solidFill>
                  <a:srgbClr val="FFFFFF"/>
                </a:solidFill>
                <a:latin typeface="Arial" panose="020B0604020202020204" pitchFamily="34" charset="0"/>
                <a:cs typeface="Arial" panose="020B0604020202020204" pitchFamily="34" charset="0"/>
              </a:rPr>
              <a:t>Library</a:t>
            </a:r>
            <a:r>
              <a:rPr lang="en-US" altLang="en-US" sz="2400" b="1">
                <a:solidFill>
                  <a:srgbClr val="000000"/>
                </a:solidFill>
                <a:latin typeface="Arial" panose="020B0604020202020204" pitchFamily="34" charset="0"/>
                <a:cs typeface="Arial" panose="020B0604020202020204" pitchFamily="34" charset="0"/>
              </a:rPr>
              <a:t> </a:t>
            </a:r>
          </a:p>
        </p:txBody>
      </p:sp>
      <p:sp>
        <p:nvSpPr>
          <p:cNvPr id="10248" name="TextBox 33">
            <a:extLst>
              <a:ext uri="{FF2B5EF4-FFF2-40B4-BE49-F238E27FC236}">
                <a16:creationId xmlns:a16="http://schemas.microsoft.com/office/drawing/2014/main" id="{AB210F8A-3E15-39F6-C7F2-E143A4912C46}"/>
              </a:ext>
            </a:extLst>
          </p:cNvPr>
          <p:cNvSpPr txBox="1">
            <a:spLocks noChangeArrowheads="1"/>
          </p:cNvSpPr>
          <p:nvPr/>
        </p:nvSpPr>
        <p:spPr bwMode="auto">
          <a:xfrm>
            <a:off x="6978650" y="4102100"/>
            <a:ext cx="4787900" cy="423863"/>
          </a:xfrm>
          <a:prstGeom prst="rect">
            <a:avLst/>
          </a:prstGeom>
          <a:solidFill>
            <a:srgbClr val="000E2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Bef>
                <a:spcPts val="1000"/>
              </a:spcBef>
            </a:pPr>
            <a:r>
              <a:rPr lang="en-US" altLang="en-US" sz="2400" b="1">
                <a:solidFill>
                  <a:srgbClr val="FFFFFF"/>
                </a:solidFill>
                <a:latin typeface="Arial" panose="020B0604020202020204" pitchFamily="34" charset="0"/>
                <a:cs typeface="Arial" panose="020B0604020202020204" pitchFamily="34" charset="0"/>
              </a:rPr>
              <a:t>Academic Achievement Center</a:t>
            </a:r>
          </a:p>
        </p:txBody>
      </p:sp>
      <p:sp>
        <p:nvSpPr>
          <p:cNvPr id="10249" name="TextBox 35">
            <a:extLst>
              <a:ext uri="{FF2B5EF4-FFF2-40B4-BE49-F238E27FC236}">
                <a16:creationId xmlns:a16="http://schemas.microsoft.com/office/drawing/2014/main" id="{E639733B-2F2D-BCBB-618B-8748BD8295FC}"/>
              </a:ext>
            </a:extLst>
          </p:cNvPr>
          <p:cNvSpPr txBox="1">
            <a:spLocks noChangeArrowheads="1"/>
          </p:cNvSpPr>
          <p:nvPr/>
        </p:nvSpPr>
        <p:spPr bwMode="auto">
          <a:xfrm>
            <a:off x="6978650" y="4627563"/>
            <a:ext cx="4787900" cy="423862"/>
          </a:xfrm>
          <a:prstGeom prst="rect">
            <a:avLst/>
          </a:prstGeom>
          <a:solidFill>
            <a:srgbClr val="000E2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Bef>
                <a:spcPts val="1000"/>
              </a:spcBef>
            </a:pPr>
            <a:r>
              <a:rPr lang="en-US" altLang="en-US" sz="2400" b="1">
                <a:solidFill>
                  <a:srgbClr val="FFFFFF"/>
                </a:solidFill>
                <a:latin typeface="Arial" panose="020B0604020202020204" pitchFamily="34" charset="0"/>
                <a:cs typeface="Arial" panose="020B0604020202020204" pitchFamily="34" charset="0"/>
              </a:rPr>
              <a:t>Faculty&amp; Staff</a:t>
            </a:r>
          </a:p>
        </p:txBody>
      </p:sp>
      <p:pic>
        <p:nvPicPr>
          <p:cNvPr id="10250" name="Picture 36" descr="A person in a blue scarf holding a computer and looking at another person&#10;&#10;AI-generated content may be incorrect.">
            <a:extLst>
              <a:ext uri="{FF2B5EF4-FFF2-40B4-BE49-F238E27FC236}">
                <a16:creationId xmlns:a16="http://schemas.microsoft.com/office/drawing/2014/main" id="{228359F7-ABFA-7AE9-B6AE-2EC1BE3D4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2262188"/>
            <a:ext cx="5899150" cy="39401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Oval 37">
            <a:extLst>
              <a:ext uri="{FF2B5EF4-FFF2-40B4-BE49-F238E27FC236}">
                <a16:creationId xmlns:a16="http://schemas.microsoft.com/office/drawing/2014/main" id="{002134AE-0342-B61C-6A3D-1E8240DB473F}"/>
              </a:ext>
            </a:extLst>
          </p:cNvPr>
          <p:cNvSpPr>
            <a:spLocks/>
          </p:cNvSpPr>
          <p:nvPr/>
        </p:nvSpPr>
        <p:spPr bwMode="auto">
          <a:xfrm>
            <a:off x="577850" y="1708150"/>
            <a:ext cx="3741738" cy="1903413"/>
          </a:xfrm>
          <a:custGeom>
            <a:avLst/>
            <a:gdLst>
              <a:gd name="T0" fmla="*/ 1870913 w 3741825"/>
              <a:gd name="T1" fmla="*/ 0 h 1902665"/>
              <a:gd name="T2" fmla="*/ 3741825 w 3741825"/>
              <a:gd name="T3" fmla="*/ 951333 h 1902665"/>
              <a:gd name="T4" fmla="*/ 1870913 w 3741825"/>
              <a:gd name="T5" fmla="*/ 1902665 h 1902665"/>
              <a:gd name="T6" fmla="*/ 0 w 3741825"/>
              <a:gd name="T7" fmla="*/ 951333 h 1902665"/>
              <a:gd name="T8" fmla="*/ 547978 w 3741825"/>
              <a:gd name="T9" fmla="*/ 278639 h 1902665"/>
              <a:gd name="T10" fmla="*/ 547978 w 3741825"/>
              <a:gd name="T11" fmla="*/ 1624026 h 1902665"/>
              <a:gd name="T12" fmla="*/ 3193847 w 3741825"/>
              <a:gd name="T13" fmla="*/ 1624026 h 1902665"/>
              <a:gd name="T14" fmla="*/ 3193847 w 3741825"/>
              <a:gd name="T15" fmla="*/ 278639 h 190266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547978 w 3741825"/>
              <a:gd name="T25" fmla="*/ 278639 h 1902665"/>
              <a:gd name="T26" fmla="*/ 3193847 w 3741825"/>
              <a:gd name="T27" fmla="*/ 1624026 h 19026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41825" h="1902665">
                <a:moveTo>
                  <a:pt x="0" y="951332"/>
                </a:moveTo>
                <a:lnTo>
                  <a:pt x="0" y="951331"/>
                </a:lnTo>
                <a:cubicBezTo>
                  <a:pt x="0" y="1476738"/>
                  <a:pt x="837635" y="1902664"/>
                  <a:pt x="1870912" y="1902664"/>
                </a:cubicBezTo>
                <a:cubicBezTo>
                  <a:pt x="2904188" y="1902664"/>
                  <a:pt x="3741824" y="1476738"/>
                  <a:pt x="3741824" y="951332"/>
                </a:cubicBezTo>
                <a:cubicBezTo>
                  <a:pt x="3741824" y="425925"/>
                  <a:pt x="2904188" y="0"/>
                  <a:pt x="1870912" y="0"/>
                </a:cubicBezTo>
                <a:cubicBezTo>
                  <a:pt x="837635" y="-1"/>
                  <a:pt x="0" y="425925"/>
                  <a:pt x="0" y="951331"/>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b="1">
                <a:solidFill>
                  <a:srgbClr val="FFFFFF"/>
                </a:solidFill>
                <a:latin typeface="Arial" panose="020B0604020202020204" pitchFamily="34" charset="0"/>
                <a:cs typeface="Arial" panose="020B0604020202020204" pitchFamily="34" charset="0"/>
              </a:rPr>
              <a:t>Tip:</a:t>
            </a:r>
          </a:p>
          <a:p>
            <a:pPr algn="ctr" eaLnBrk="1" hangingPunct="1"/>
            <a:r>
              <a:rPr lang="en-US" altLang="en-US" b="1">
                <a:solidFill>
                  <a:srgbClr val="FFFFFF"/>
                </a:solidFill>
                <a:latin typeface="Arial" panose="020B0604020202020204" pitchFamily="34" charset="0"/>
                <a:cs typeface="Arial" panose="020B0604020202020204" pitchFamily="34" charset="0"/>
              </a:rPr>
              <a:t>Encourage your student to learn more about our Academic Resources </a:t>
            </a:r>
          </a:p>
        </p:txBody>
      </p:sp>
      <p:sp>
        <p:nvSpPr>
          <p:cNvPr id="12" name="Oval 38">
            <a:extLst>
              <a:ext uri="{FF2B5EF4-FFF2-40B4-BE49-F238E27FC236}">
                <a16:creationId xmlns:a16="http://schemas.microsoft.com/office/drawing/2014/main" id="{491A3DE6-C800-F6FA-B8A5-7ED7644DBA59}"/>
              </a:ext>
            </a:extLst>
          </p:cNvPr>
          <p:cNvSpPr>
            <a:spLocks/>
          </p:cNvSpPr>
          <p:nvPr/>
        </p:nvSpPr>
        <p:spPr bwMode="auto">
          <a:xfrm>
            <a:off x="1039813" y="4100513"/>
            <a:ext cx="3741737" cy="1903412"/>
          </a:xfrm>
          <a:custGeom>
            <a:avLst/>
            <a:gdLst>
              <a:gd name="T0" fmla="*/ 1870913 w 3741825"/>
              <a:gd name="T1" fmla="*/ 0 h 1902665"/>
              <a:gd name="T2" fmla="*/ 3741825 w 3741825"/>
              <a:gd name="T3" fmla="*/ 951333 h 1902665"/>
              <a:gd name="T4" fmla="*/ 1870913 w 3741825"/>
              <a:gd name="T5" fmla="*/ 1902665 h 1902665"/>
              <a:gd name="T6" fmla="*/ 0 w 3741825"/>
              <a:gd name="T7" fmla="*/ 951333 h 1902665"/>
              <a:gd name="T8" fmla="*/ 547978 w 3741825"/>
              <a:gd name="T9" fmla="*/ 278639 h 1902665"/>
              <a:gd name="T10" fmla="*/ 547978 w 3741825"/>
              <a:gd name="T11" fmla="*/ 1624026 h 1902665"/>
              <a:gd name="T12" fmla="*/ 3193847 w 3741825"/>
              <a:gd name="T13" fmla="*/ 1624026 h 1902665"/>
              <a:gd name="T14" fmla="*/ 3193847 w 3741825"/>
              <a:gd name="T15" fmla="*/ 278639 h 190266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547978 w 3741825"/>
              <a:gd name="T25" fmla="*/ 278639 h 1902665"/>
              <a:gd name="T26" fmla="*/ 3193847 w 3741825"/>
              <a:gd name="T27" fmla="*/ 1624026 h 19026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41825" h="1902665">
                <a:moveTo>
                  <a:pt x="0" y="951332"/>
                </a:moveTo>
                <a:lnTo>
                  <a:pt x="0" y="951331"/>
                </a:lnTo>
                <a:cubicBezTo>
                  <a:pt x="0" y="1476738"/>
                  <a:pt x="837635" y="1902664"/>
                  <a:pt x="1870912" y="1902664"/>
                </a:cubicBezTo>
                <a:cubicBezTo>
                  <a:pt x="2904188" y="1902664"/>
                  <a:pt x="3741824" y="1476738"/>
                  <a:pt x="3741824" y="951332"/>
                </a:cubicBezTo>
                <a:cubicBezTo>
                  <a:pt x="3741824" y="425925"/>
                  <a:pt x="2904188" y="0"/>
                  <a:pt x="1870912" y="0"/>
                </a:cubicBezTo>
                <a:cubicBezTo>
                  <a:pt x="837635" y="-1"/>
                  <a:pt x="0" y="425925"/>
                  <a:pt x="0" y="951331"/>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b="1">
                <a:solidFill>
                  <a:srgbClr val="FFFFFF"/>
                </a:solidFill>
                <a:latin typeface="Arial" panose="020B0604020202020204" pitchFamily="34" charset="0"/>
                <a:cs typeface="Arial" panose="020B0604020202020204" pitchFamily="34" charset="0"/>
              </a:rPr>
              <a:t>Tip:</a:t>
            </a:r>
          </a:p>
          <a:p>
            <a:pPr algn="ctr" eaLnBrk="1" hangingPunct="1"/>
            <a:r>
              <a:rPr lang="en-US" altLang="en-US" b="1">
                <a:solidFill>
                  <a:srgbClr val="FFFFFF"/>
                </a:solidFill>
                <a:latin typeface="Arial" panose="020B0604020202020204" pitchFamily="34" charset="0"/>
                <a:cs typeface="Arial" panose="020B0604020202020204" pitchFamily="34" charset="0"/>
              </a:rPr>
              <a:t>Your folders include info on these resources</a:t>
            </a:r>
          </a:p>
        </p:txBody>
      </p:sp>
      <p:sp>
        <p:nvSpPr>
          <p:cNvPr id="13" name="Oval 39">
            <a:extLst>
              <a:ext uri="{FF2B5EF4-FFF2-40B4-BE49-F238E27FC236}">
                <a16:creationId xmlns:a16="http://schemas.microsoft.com/office/drawing/2014/main" id="{704DBB14-C173-FE26-5DAE-CA2C8022F444}"/>
              </a:ext>
            </a:extLst>
          </p:cNvPr>
          <p:cNvSpPr>
            <a:spLocks/>
          </p:cNvSpPr>
          <p:nvPr/>
        </p:nvSpPr>
        <p:spPr bwMode="auto">
          <a:xfrm>
            <a:off x="4238625" y="992188"/>
            <a:ext cx="4170363" cy="1901825"/>
          </a:xfrm>
          <a:custGeom>
            <a:avLst/>
            <a:gdLst>
              <a:gd name="T0" fmla="*/ 2084690 w 4169380"/>
              <a:gd name="T1" fmla="*/ 0 h 1902665"/>
              <a:gd name="T2" fmla="*/ 4169380 w 4169380"/>
              <a:gd name="T3" fmla="*/ 951333 h 1902665"/>
              <a:gd name="T4" fmla="*/ 2084690 w 4169380"/>
              <a:gd name="T5" fmla="*/ 1902665 h 1902665"/>
              <a:gd name="T6" fmla="*/ 0 w 4169380"/>
              <a:gd name="T7" fmla="*/ 951333 h 1902665"/>
              <a:gd name="T8" fmla="*/ 610592 w 4169380"/>
              <a:gd name="T9" fmla="*/ 278639 h 1902665"/>
              <a:gd name="T10" fmla="*/ 610592 w 4169380"/>
              <a:gd name="T11" fmla="*/ 1624026 h 1902665"/>
              <a:gd name="T12" fmla="*/ 3558788 w 4169380"/>
              <a:gd name="T13" fmla="*/ 1624026 h 1902665"/>
              <a:gd name="T14" fmla="*/ 3558788 w 4169380"/>
              <a:gd name="T15" fmla="*/ 278639 h 190266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10592 w 4169380"/>
              <a:gd name="T25" fmla="*/ 278639 h 1902665"/>
              <a:gd name="T26" fmla="*/ 3558788 w 4169380"/>
              <a:gd name="T27" fmla="*/ 1624026 h 19026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9380" h="1902665">
                <a:moveTo>
                  <a:pt x="0" y="951332"/>
                </a:moveTo>
                <a:lnTo>
                  <a:pt x="0" y="951331"/>
                </a:lnTo>
                <a:cubicBezTo>
                  <a:pt x="0" y="1476738"/>
                  <a:pt x="933347" y="1902664"/>
                  <a:pt x="2084690" y="1902664"/>
                </a:cubicBezTo>
                <a:cubicBezTo>
                  <a:pt x="3236032" y="1902664"/>
                  <a:pt x="4169380" y="1476738"/>
                  <a:pt x="4169380" y="951332"/>
                </a:cubicBezTo>
                <a:cubicBezTo>
                  <a:pt x="4169380" y="425925"/>
                  <a:pt x="3236032" y="0"/>
                  <a:pt x="2084690" y="0"/>
                </a:cubicBezTo>
                <a:cubicBezTo>
                  <a:pt x="933347" y="-1"/>
                  <a:pt x="0" y="425925"/>
                  <a:pt x="0" y="951331"/>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b="1">
                <a:solidFill>
                  <a:srgbClr val="FFFFFF"/>
                </a:solidFill>
                <a:latin typeface="Arial" panose="020B0604020202020204" pitchFamily="34" charset="0"/>
                <a:cs typeface="Arial" panose="020B0604020202020204" pitchFamily="34" charset="0"/>
              </a:rPr>
              <a:t>Tip:</a:t>
            </a:r>
          </a:p>
          <a:p>
            <a:pPr algn="ctr" eaLnBrk="1" hangingPunct="1"/>
            <a:r>
              <a:rPr lang="en-US" altLang="en-US" b="1">
                <a:solidFill>
                  <a:srgbClr val="FFFFFF"/>
                </a:solidFill>
                <a:latin typeface="Arial" panose="020B0604020202020204" pitchFamily="34" charset="0"/>
                <a:cs typeface="Arial" panose="020B0604020202020204" pitchFamily="34" charset="0"/>
              </a:rPr>
              <a:t>Representatives from these resources are available during our Meet &amp; Greet later today!</a:t>
            </a:r>
          </a:p>
        </p:txBody>
      </p:sp>
      <p:sp>
        <p:nvSpPr>
          <p:cNvPr id="14" name="Oval 40">
            <a:extLst>
              <a:ext uri="{FF2B5EF4-FFF2-40B4-BE49-F238E27FC236}">
                <a16:creationId xmlns:a16="http://schemas.microsoft.com/office/drawing/2014/main" id="{22BE31DD-60B6-40F9-3411-C8DE6EC78198}"/>
              </a:ext>
            </a:extLst>
          </p:cNvPr>
          <p:cNvSpPr>
            <a:spLocks/>
          </p:cNvSpPr>
          <p:nvPr/>
        </p:nvSpPr>
        <p:spPr bwMode="auto">
          <a:xfrm>
            <a:off x="6321425" y="3890963"/>
            <a:ext cx="4643438" cy="1903412"/>
          </a:xfrm>
          <a:custGeom>
            <a:avLst/>
            <a:gdLst>
              <a:gd name="T0" fmla="*/ 2321950 w 4643899"/>
              <a:gd name="T1" fmla="*/ 0 h 1902665"/>
              <a:gd name="T2" fmla="*/ 4643899 w 4643899"/>
              <a:gd name="T3" fmla="*/ 951333 h 1902665"/>
              <a:gd name="T4" fmla="*/ 2321950 w 4643899"/>
              <a:gd name="T5" fmla="*/ 1902665 h 1902665"/>
              <a:gd name="T6" fmla="*/ 0 w 4643899"/>
              <a:gd name="T7" fmla="*/ 951333 h 1902665"/>
              <a:gd name="T8" fmla="*/ 680083 w 4643899"/>
              <a:gd name="T9" fmla="*/ 278639 h 1902665"/>
              <a:gd name="T10" fmla="*/ 680083 w 4643899"/>
              <a:gd name="T11" fmla="*/ 1624026 h 1902665"/>
              <a:gd name="T12" fmla="*/ 3963816 w 4643899"/>
              <a:gd name="T13" fmla="*/ 1624026 h 1902665"/>
              <a:gd name="T14" fmla="*/ 3963816 w 4643899"/>
              <a:gd name="T15" fmla="*/ 278639 h 190266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80083 w 4643899"/>
              <a:gd name="T25" fmla="*/ 278639 h 1902665"/>
              <a:gd name="T26" fmla="*/ 3963816 w 4643899"/>
              <a:gd name="T27" fmla="*/ 1624026 h 19026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43899" h="1902665">
                <a:moveTo>
                  <a:pt x="0" y="951332"/>
                </a:moveTo>
                <a:lnTo>
                  <a:pt x="0" y="951331"/>
                </a:lnTo>
                <a:cubicBezTo>
                  <a:pt x="0" y="1476738"/>
                  <a:pt x="1039571" y="1902664"/>
                  <a:pt x="2321949" y="1902664"/>
                </a:cubicBezTo>
                <a:cubicBezTo>
                  <a:pt x="3604326" y="1902664"/>
                  <a:pt x="4643898" y="1476738"/>
                  <a:pt x="4643898" y="951332"/>
                </a:cubicBezTo>
                <a:cubicBezTo>
                  <a:pt x="4643898" y="425925"/>
                  <a:pt x="3604326" y="0"/>
                  <a:pt x="2321949" y="0"/>
                </a:cubicBezTo>
                <a:cubicBezTo>
                  <a:pt x="1039571" y="-1"/>
                  <a:pt x="0" y="425925"/>
                  <a:pt x="0" y="951331"/>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b="1">
                <a:solidFill>
                  <a:srgbClr val="FFFFFF"/>
                </a:solidFill>
                <a:latin typeface="Arial" panose="020B0604020202020204" pitchFamily="34" charset="0"/>
                <a:cs typeface="Arial" panose="020B0604020202020204" pitchFamily="34" charset="0"/>
              </a:rPr>
              <a:t>Tip:</a:t>
            </a:r>
          </a:p>
          <a:p>
            <a:pPr algn="ctr" eaLnBrk="1" hangingPunct="1"/>
            <a:r>
              <a:rPr lang="en-US" altLang="en-US" b="1">
                <a:solidFill>
                  <a:srgbClr val="FFFFFF"/>
                </a:solidFill>
                <a:latin typeface="Arial" panose="020B0604020202020204" pitchFamily="34" charset="0"/>
                <a:cs typeface="Arial" panose="020B0604020202020204" pitchFamily="34" charset="0"/>
              </a:rPr>
              <a:t>Remind your student to be their own best advocate- encourage them to ask for help when they need it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5">
            <a:extLst>
              <a:ext uri="{FF2B5EF4-FFF2-40B4-BE49-F238E27FC236}">
                <a16:creationId xmlns:a16="http://schemas.microsoft.com/office/drawing/2014/main" id="{D80BFA47-1965-2C10-7411-84552A49B887}"/>
              </a:ext>
              <a:ext uri="{C183D7F6-B498-43B3-948B-1728B52AA6E4}">
                <adec:decorative xmlns:adec="http://schemas.microsoft.com/office/drawing/2017/decorative" val="1"/>
              </a:ext>
            </a:extLst>
          </p:cNvPr>
          <p:cNvSpPr>
            <a:spLocks noMove="1" noResize="1" noChangeArrowheads="1"/>
          </p:cNvSpPr>
          <p:nvPr/>
        </p:nvSpPr>
        <p:spPr bwMode="auto">
          <a:xfrm>
            <a:off x="0" y="0"/>
            <a:ext cx="12188825" cy="6858000"/>
          </a:xfrm>
          <a:prstGeom prst="rect">
            <a:avLst/>
          </a:prstGeom>
          <a:solidFill>
            <a:schemeClr val="bg1"/>
          </a:solidFill>
          <a:ln>
            <a:noFill/>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endParaRPr>
          </a:p>
        </p:txBody>
      </p:sp>
      <p:sp>
        <p:nvSpPr>
          <p:cNvPr id="12291" name="TextBox 10">
            <a:extLst>
              <a:ext uri="{FF2B5EF4-FFF2-40B4-BE49-F238E27FC236}">
                <a16:creationId xmlns:a16="http://schemas.microsoft.com/office/drawing/2014/main" id="{C7A5132B-AE62-43FF-7675-55156B0E47CD}"/>
              </a:ext>
            </a:extLst>
          </p:cNvPr>
          <p:cNvSpPr txBox="1">
            <a:spLocks noChangeArrowheads="1"/>
          </p:cNvSpPr>
          <p:nvPr/>
        </p:nvSpPr>
        <p:spPr bwMode="auto">
          <a:xfrm>
            <a:off x="202407" y="387351"/>
            <a:ext cx="5376862"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Aft>
                <a:spcPts val="600"/>
              </a:spcAft>
            </a:pPr>
            <a:r>
              <a:rPr lang="en-US" altLang="en-US" sz="4000">
                <a:solidFill>
                  <a:srgbClr val="000000"/>
                </a:solidFill>
                <a:latin typeface="Impact" panose="020B0806030902050204" pitchFamily="34" charset="0"/>
              </a:rPr>
              <a:t>Supporting Your Husky:</a:t>
            </a:r>
          </a:p>
          <a:p>
            <a:pPr eaLnBrk="1" hangingPunct="1">
              <a:lnSpc>
                <a:spcPct val="90000"/>
              </a:lnSpc>
              <a:spcAft>
                <a:spcPts val="600"/>
              </a:spcAft>
            </a:pPr>
            <a:r>
              <a:rPr lang="en-US" altLang="en-US" sz="4400">
                <a:solidFill>
                  <a:srgbClr val="FF0000"/>
                </a:solidFill>
                <a:latin typeface="Impact" panose="020B0806030902050204" pitchFamily="34" charset="0"/>
              </a:rPr>
              <a:t>Other Resources</a:t>
            </a:r>
          </a:p>
        </p:txBody>
      </p:sp>
      <p:sp>
        <p:nvSpPr>
          <p:cNvPr id="12292" name="sketchy line">
            <a:extLst>
              <a:ext uri="{FF2B5EF4-FFF2-40B4-BE49-F238E27FC236}">
                <a16:creationId xmlns:a16="http://schemas.microsoft.com/office/drawing/2014/main" id="{5A0085A2-DCC7-8D3C-EC19-E7F5E9B95045}"/>
              </a:ext>
              <a:ext uri="{C183D7F6-B498-43B3-948B-1728B52AA6E4}">
                <adec:decorative xmlns:adec="http://schemas.microsoft.com/office/drawing/2017/decorative" val="1"/>
              </a:ext>
            </a:extLst>
          </p:cNvPr>
          <p:cNvSpPr>
            <a:spLocks noMove="1" noResize="1"/>
          </p:cNvSpPr>
          <p:nvPr/>
        </p:nvSpPr>
        <p:spPr bwMode="auto">
          <a:xfrm>
            <a:off x="639763" y="2587625"/>
            <a:ext cx="3475037" cy="17463"/>
          </a:xfrm>
          <a:prstGeom prst="rect">
            <a:avLst/>
          </a:prstGeom>
          <a:solidFill>
            <a:srgbClr val="E97132"/>
          </a:solidFill>
          <a:ln w="44448" cap="rnd">
            <a:solidFill>
              <a:srgbClr val="E97132"/>
            </a:solidFill>
            <a:round/>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endParaRPr>
          </a:p>
        </p:txBody>
      </p:sp>
      <p:sp>
        <p:nvSpPr>
          <p:cNvPr id="12293" name="Content Placeholder 2">
            <a:extLst>
              <a:ext uri="{FF2B5EF4-FFF2-40B4-BE49-F238E27FC236}">
                <a16:creationId xmlns:a16="http://schemas.microsoft.com/office/drawing/2014/main" id="{7A432741-143F-9BAD-65E4-9920EEC78AD3}"/>
              </a:ext>
            </a:extLst>
          </p:cNvPr>
          <p:cNvSpPr txBox="1">
            <a:spLocks noChangeArrowheads="1"/>
          </p:cNvSpPr>
          <p:nvPr/>
        </p:nvSpPr>
        <p:spPr bwMode="auto">
          <a:xfrm>
            <a:off x="639763" y="2873375"/>
            <a:ext cx="4243387"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Bef>
                <a:spcPts val="1000"/>
              </a:spcBef>
              <a:buSzPct val="100000"/>
              <a:buFont typeface="Arial" panose="020B0604020202020204" pitchFamily="34" charset="0"/>
              <a:buChar char="•"/>
            </a:pPr>
            <a:r>
              <a:rPr lang="en-US" altLang="en-US" sz="1900" b="1">
                <a:solidFill>
                  <a:srgbClr val="000000"/>
                </a:solidFill>
                <a:latin typeface="Arial" panose="020B0604020202020204" pitchFamily="34" charset="0"/>
                <a:cs typeface="Arial" panose="020B0604020202020204" pitchFamily="34" charset="0"/>
              </a:rPr>
              <a:t>Center for Career Readiness &amp; Life Skills</a:t>
            </a:r>
          </a:p>
          <a:p>
            <a:pPr eaLnBrk="1" hangingPunct="1">
              <a:lnSpc>
                <a:spcPct val="90000"/>
              </a:lnSpc>
              <a:spcBef>
                <a:spcPts val="1000"/>
              </a:spcBef>
              <a:buSzPct val="100000"/>
              <a:buFont typeface="Arial" panose="020B0604020202020204" pitchFamily="34" charset="0"/>
              <a:buChar char="•"/>
            </a:pPr>
            <a:r>
              <a:rPr lang="en-US" altLang="en-US" sz="1900" b="1">
                <a:solidFill>
                  <a:srgbClr val="000000"/>
                </a:solidFill>
                <a:latin typeface="Arial" panose="020B0604020202020204" pitchFamily="34" charset="0"/>
                <a:cs typeface="Arial" panose="020B0604020202020204" pitchFamily="34" charset="0"/>
              </a:rPr>
              <a:t>Husky Harvest</a:t>
            </a:r>
          </a:p>
          <a:p>
            <a:pPr eaLnBrk="1" hangingPunct="1">
              <a:lnSpc>
                <a:spcPct val="90000"/>
              </a:lnSpc>
              <a:spcBef>
                <a:spcPts val="1000"/>
              </a:spcBef>
              <a:buSzPct val="100000"/>
              <a:buFont typeface="Arial" panose="020B0604020202020204" pitchFamily="34" charset="0"/>
              <a:buChar char="•"/>
            </a:pPr>
            <a:r>
              <a:rPr lang="en-US" altLang="en-US" sz="1900" b="1">
                <a:solidFill>
                  <a:srgbClr val="000000"/>
                </a:solidFill>
                <a:latin typeface="Arial" panose="020B0604020202020204" pitchFamily="34" charset="0"/>
                <a:cs typeface="Arial" panose="020B0604020202020204" pitchFamily="34" charset="0"/>
              </a:rPr>
              <a:t>Spirit Cafe</a:t>
            </a:r>
          </a:p>
          <a:p>
            <a:pPr eaLnBrk="1" hangingPunct="1">
              <a:lnSpc>
                <a:spcPct val="90000"/>
              </a:lnSpc>
              <a:spcBef>
                <a:spcPts val="1000"/>
              </a:spcBef>
              <a:buSzPct val="100000"/>
              <a:buFont typeface="Arial" panose="020B0604020202020204" pitchFamily="34" charset="0"/>
              <a:buChar char="•"/>
            </a:pPr>
            <a:r>
              <a:rPr lang="en-US" altLang="en-US" sz="1900" b="1">
                <a:solidFill>
                  <a:srgbClr val="000000"/>
                </a:solidFill>
                <a:latin typeface="Arial" panose="020B0604020202020204" pitchFamily="34" charset="0"/>
                <a:cs typeface="Arial" panose="020B0604020202020204" pitchFamily="34" charset="0"/>
              </a:rPr>
              <a:t>Center for Students with Disabilities</a:t>
            </a:r>
          </a:p>
          <a:p>
            <a:pPr eaLnBrk="1" hangingPunct="1">
              <a:lnSpc>
                <a:spcPct val="90000"/>
              </a:lnSpc>
              <a:spcBef>
                <a:spcPts val="1000"/>
              </a:spcBef>
              <a:buSzPct val="100000"/>
              <a:buFont typeface="Arial" panose="020B0604020202020204" pitchFamily="34" charset="0"/>
              <a:buChar char="•"/>
            </a:pPr>
            <a:r>
              <a:rPr lang="en-US" altLang="en-US" sz="1900" b="1">
                <a:solidFill>
                  <a:srgbClr val="000000"/>
                </a:solidFill>
                <a:latin typeface="Arial" panose="020B0604020202020204" pitchFamily="34" charset="0"/>
                <a:cs typeface="Arial" panose="020B0604020202020204" pitchFamily="34" charset="0"/>
              </a:rPr>
              <a:t>Student Health and Wellness (SHaW)</a:t>
            </a:r>
          </a:p>
          <a:p>
            <a:pPr eaLnBrk="1" hangingPunct="1">
              <a:lnSpc>
                <a:spcPct val="90000"/>
              </a:lnSpc>
              <a:spcBef>
                <a:spcPts val="1000"/>
              </a:spcBef>
              <a:buSzPct val="100000"/>
              <a:buFont typeface="Arial" panose="020B0604020202020204" pitchFamily="34" charset="0"/>
              <a:buChar char="•"/>
            </a:pPr>
            <a:r>
              <a:rPr lang="en-US" altLang="en-US" sz="1900" b="1">
                <a:solidFill>
                  <a:srgbClr val="000000"/>
                </a:solidFill>
                <a:latin typeface="Arial" panose="020B0604020202020204" pitchFamily="34" charset="0"/>
                <a:cs typeface="Arial" panose="020B0604020202020204" pitchFamily="34" charset="0"/>
              </a:rPr>
              <a:t>Student Activities</a:t>
            </a:r>
          </a:p>
          <a:p>
            <a:pPr eaLnBrk="1" hangingPunct="1">
              <a:lnSpc>
                <a:spcPct val="90000"/>
              </a:lnSpc>
              <a:spcBef>
                <a:spcPts val="1000"/>
              </a:spcBef>
              <a:buSzPct val="100000"/>
              <a:buFont typeface="Arial" panose="020B0604020202020204" pitchFamily="34" charset="0"/>
              <a:buChar char="•"/>
            </a:pPr>
            <a:r>
              <a:rPr lang="en-US" altLang="en-US" sz="1900" b="1">
                <a:solidFill>
                  <a:srgbClr val="000000"/>
                </a:solidFill>
                <a:latin typeface="Arial" panose="020B0604020202020204" pitchFamily="34" charset="0"/>
                <a:cs typeface="Arial" panose="020B0604020202020204" pitchFamily="34" charset="0"/>
              </a:rPr>
              <a:t>Office of Student Services</a:t>
            </a:r>
          </a:p>
          <a:p>
            <a:pPr eaLnBrk="1" hangingPunct="1">
              <a:lnSpc>
                <a:spcPct val="90000"/>
              </a:lnSpc>
              <a:spcBef>
                <a:spcPts val="1000"/>
              </a:spcBef>
              <a:buSzPct val="100000"/>
              <a:buFont typeface="Arial" panose="020B0604020202020204" pitchFamily="34" charset="0"/>
              <a:buChar char="•"/>
            </a:pPr>
            <a:endParaRPr lang="en-US" altLang="en-US" sz="1900">
              <a:solidFill>
                <a:srgbClr val="000000"/>
              </a:solidFill>
            </a:endParaRPr>
          </a:p>
          <a:p>
            <a:pPr eaLnBrk="1" hangingPunct="1">
              <a:lnSpc>
                <a:spcPct val="90000"/>
              </a:lnSpc>
              <a:spcBef>
                <a:spcPts val="1000"/>
              </a:spcBef>
              <a:buSzPct val="100000"/>
              <a:buFont typeface="Arial" panose="020B0604020202020204" pitchFamily="34" charset="0"/>
              <a:buChar char="•"/>
            </a:pPr>
            <a:endParaRPr lang="en-US" altLang="en-US" sz="1900">
              <a:solidFill>
                <a:srgbClr val="000000"/>
              </a:solidFill>
            </a:endParaRPr>
          </a:p>
        </p:txBody>
      </p:sp>
      <p:pic>
        <p:nvPicPr>
          <p:cNvPr id="12294" name="Picture 8" descr="A group of people sitting around a table&#10;&#10;AI-generated content may be incorrect.">
            <a:extLst>
              <a:ext uri="{FF2B5EF4-FFF2-40B4-BE49-F238E27FC236}">
                <a16:creationId xmlns:a16="http://schemas.microsoft.com/office/drawing/2014/main" id="{8063FF01-DAA4-C305-5160-69F6CBFEE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3047" b="-2"/>
          <a:stretch>
            <a:fillRect/>
          </a:stretch>
        </p:blipFill>
        <p:spPr bwMode="auto">
          <a:xfrm>
            <a:off x="5311775" y="0"/>
            <a:ext cx="6878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4">
            <a:extLst>
              <a:ext uri="{FF2B5EF4-FFF2-40B4-BE49-F238E27FC236}">
                <a16:creationId xmlns:a16="http://schemas.microsoft.com/office/drawing/2014/main" id="{5752F207-AAD7-E249-E2D0-006F6567C97A}"/>
              </a:ext>
            </a:extLst>
          </p:cNvPr>
          <p:cNvSpPr txBox="1">
            <a:spLocks noChangeArrowheads="1"/>
          </p:cNvSpPr>
          <p:nvPr/>
        </p:nvSpPr>
        <p:spPr bwMode="auto">
          <a:xfrm>
            <a:off x="5024438" y="6346825"/>
            <a:ext cx="236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600"/>
              </a:spcAft>
            </a:pPr>
            <a:r>
              <a:rPr lang="en-US" altLang="en-US">
                <a:solidFill>
                  <a:srgbClr val="000000"/>
                </a:solidFill>
                <a:latin typeface="Calibri" panose="020F0502020204030204" pitchFamily="34" charset="0"/>
              </a:rPr>
              <a:t> </a:t>
            </a:r>
          </a:p>
        </p:txBody>
      </p:sp>
      <p:sp>
        <p:nvSpPr>
          <p:cNvPr id="12296" name="Rectangle 13">
            <a:extLst>
              <a:ext uri="{FF2B5EF4-FFF2-40B4-BE49-F238E27FC236}">
                <a16:creationId xmlns:a16="http://schemas.microsoft.com/office/drawing/2014/main" id="{0B3275FA-7FD7-D869-D7D2-E76C8070A11A}"/>
              </a:ext>
            </a:extLst>
          </p:cNvPr>
          <p:cNvSpPr>
            <a:spLocks noChangeArrowheads="1"/>
          </p:cNvSpPr>
          <p:nvPr/>
        </p:nvSpPr>
        <p:spPr bwMode="auto">
          <a:xfrm flipV="1">
            <a:off x="528638" y="2513013"/>
            <a:ext cx="3906837" cy="193675"/>
          </a:xfrm>
          <a:prstGeom prst="rect">
            <a:avLst/>
          </a:prstGeom>
          <a:solidFill>
            <a:srgbClr val="000E2F"/>
          </a:solidFill>
          <a:ln w="19046">
            <a:solidFill>
              <a:srgbClr val="000E2F"/>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endParaRPr>
          </a:p>
        </p:txBody>
      </p:sp>
      <p:sp>
        <p:nvSpPr>
          <p:cNvPr id="9" name="Oval 2">
            <a:extLst>
              <a:ext uri="{FF2B5EF4-FFF2-40B4-BE49-F238E27FC236}">
                <a16:creationId xmlns:a16="http://schemas.microsoft.com/office/drawing/2014/main" id="{0B0F40D4-2AE4-A6B8-5C10-5C057D8414AE}"/>
              </a:ext>
            </a:extLst>
          </p:cNvPr>
          <p:cNvSpPr>
            <a:spLocks/>
          </p:cNvSpPr>
          <p:nvPr/>
        </p:nvSpPr>
        <p:spPr bwMode="auto">
          <a:xfrm>
            <a:off x="816769" y="330994"/>
            <a:ext cx="4267200" cy="2068513"/>
          </a:xfrm>
          <a:custGeom>
            <a:avLst/>
            <a:gdLst>
              <a:gd name="T0" fmla="*/ 2132916 w 4265831"/>
              <a:gd name="T1" fmla="*/ 0 h 2069433"/>
              <a:gd name="T2" fmla="*/ 4265831 w 4265831"/>
              <a:gd name="T3" fmla="*/ 1034717 h 2069433"/>
              <a:gd name="T4" fmla="*/ 2132916 w 4265831"/>
              <a:gd name="T5" fmla="*/ 2069433 h 2069433"/>
              <a:gd name="T6" fmla="*/ 0 w 4265831"/>
              <a:gd name="T7" fmla="*/ 1034717 h 2069433"/>
              <a:gd name="T8" fmla="*/ 624716 w 4265831"/>
              <a:gd name="T9" fmla="*/ 303061 h 2069433"/>
              <a:gd name="T10" fmla="*/ 624716 w 4265831"/>
              <a:gd name="T11" fmla="*/ 1766372 h 2069433"/>
              <a:gd name="T12" fmla="*/ 3641115 w 4265831"/>
              <a:gd name="T13" fmla="*/ 1766372 h 2069433"/>
              <a:gd name="T14" fmla="*/ 3641115 w 4265831"/>
              <a:gd name="T15" fmla="*/ 303061 h 2069433"/>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24716 w 4265831"/>
              <a:gd name="T25" fmla="*/ 303061 h 2069433"/>
              <a:gd name="T26" fmla="*/ 3641115 w 4265831"/>
              <a:gd name="T27" fmla="*/ 1766372 h 2069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65831" h="2069433">
                <a:moveTo>
                  <a:pt x="0" y="1034716"/>
                </a:moveTo>
                <a:lnTo>
                  <a:pt x="0" y="1034715"/>
                </a:lnTo>
                <a:cubicBezTo>
                  <a:pt x="0" y="1606173"/>
                  <a:pt x="954938" y="2069432"/>
                  <a:pt x="2132915" y="2069432"/>
                </a:cubicBezTo>
                <a:cubicBezTo>
                  <a:pt x="3310891" y="2069432"/>
                  <a:pt x="4265830" y="1606173"/>
                  <a:pt x="4265830" y="1034716"/>
                </a:cubicBezTo>
                <a:cubicBezTo>
                  <a:pt x="4265830" y="463258"/>
                  <a:pt x="3310891" y="0"/>
                  <a:pt x="2132915" y="0"/>
                </a:cubicBezTo>
                <a:cubicBezTo>
                  <a:pt x="954938" y="-1"/>
                  <a:pt x="0" y="463258"/>
                  <a:pt x="0" y="1034715"/>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b="1">
                <a:solidFill>
                  <a:srgbClr val="FFFFFF"/>
                </a:solidFill>
                <a:latin typeface="Arial" panose="020B0604020202020204" pitchFamily="34" charset="0"/>
                <a:cs typeface="Arial" panose="020B0604020202020204" pitchFamily="34" charset="0"/>
              </a:rPr>
              <a:t>Tip:</a:t>
            </a:r>
          </a:p>
          <a:p>
            <a:pPr algn="ctr" eaLnBrk="1" hangingPunct="1"/>
            <a:r>
              <a:rPr lang="en-US" altLang="en-US">
                <a:solidFill>
                  <a:srgbClr val="FFFFFF"/>
                </a:solidFill>
                <a:latin typeface="Arial" panose="020B0604020202020204" pitchFamily="34" charset="0"/>
                <a:cs typeface="Arial" panose="020B0604020202020204" pitchFamily="34" charset="0"/>
              </a:rPr>
              <a:t>More information about these resources can be found in your folders! </a:t>
            </a:r>
          </a:p>
        </p:txBody>
      </p:sp>
      <p:sp>
        <p:nvSpPr>
          <p:cNvPr id="10" name="Oval 3">
            <a:extLst>
              <a:ext uri="{FF2B5EF4-FFF2-40B4-BE49-F238E27FC236}">
                <a16:creationId xmlns:a16="http://schemas.microsoft.com/office/drawing/2014/main" id="{E4BB29A6-C5ED-52E8-C508-381365DDADA0}"/>
              </a:ext>
            </a:extLst>
          </p:cNvPr>
          <p:cNvSpPr>
            <a:spLocks/>
          </p:cNvSpPr>
          <p:nvPr/>
        </p:nvSpPr>
        <p:spPr bwMode="auto">
          <a:xfrm>
            <a:off x="4114800" y="4106863"/>
            <a:ext cx="4243388" cy="2070100"/>
          </a:xfrm>
          <a:custGeom>
            <a:avLst/>
            <a:gdLst>
              <a:gd name="T0" fmla="*/ 2121797 w 4243593"/>
              <a:gd name="T1" fmla="*/ 0 h 2069433"/>
              <a:gd name="T2" fmla="*/ 4243593 w 4243593"/>
              <a:gd name="T3" fmla="*/ 1034717 h 2069433"/>
              <a:gd name="T4" fmla="*/ 2121797 w 4243593"/>
              <a:gd name="T5" fmla="*/ 2069433 h 2069433"/>
              <a:gd name="T6" fmla="*/ 0 w 4243593"/>
              <a:gd name="T7" fmla="*/ 1034717 h 2069433"/>
              <a:gd name="T8" fmla="*/ 621460 w 4243593"/>
              <a:gd name="T9" fmla="*/ 303061 h 2069433"/>
              <a:gd name="T10" fmla="*/ 621460 w 4243593"/>
              <a:gd name="T11" fmla="*/ 1766372 h 2069433"/>
              <a:gd name="T12" fmla="*/ 3622133 w 4243593"/>
              <a:gd name="T13" fmla="*/ 1766372 h 2069433"/>
              <a:gd name="T14" fmla="*/ 3622133 w 4243593"/>
              <a:gd name="T15" fmla="*/ 303061 h 2069433"/>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21460 w 4243593"/>
              <a:gd name="T25" fmla="*/ 303061 h 2069433"/>
              <a:gd name="T26" fmla="*/ 3622133 w 4243593"/>
              <a:gd name="T27" fmla="*/ 1766372 h 2069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3593" h="2069433">
                <a:moveTo>
                  <a:pt x="0" y="1034716"/>
                </a:moveTo>
                <a:lnTo>
                  <a:pt x="0" y="1034715"/>
                </a:lnTo>
                <a:cubicBezTo>
                  <a:pt x="0" y="1606173"/>
                  <a:pt x="949960" y="2069432"/>
                  <a:pt x="2121797" y="2069432"/>
                </a:cubicBezTo>
                <a:cubicBezTo>
                  <a:pt x="3293633" y="2069432"/>
                  <a:pt x="4243594" y="1606173"/>
                  <a:pt x="4243594" y="1034716"/>
                </a:cubicBezTo>
                <a:cubicBezTo>
                  <a:pt x="4243594" y="463258"/>
                  <a:pt x="3293633" y="0"/>
                  <a:pt x="2121797" y="0"/>
                </a:cubicBezTo>
                <a:cubicBezTo>
                  <a:pt x="949960" y="-1"/>
                  <a:pt x="0" y="463258"/>
                  <a:pt x="0" y="1034715"/>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b="1">
                <a:solidFill>
                  <a:srgbClr val="FFFFFF"/>
                </a:solidFill>
                <a:latin typeface="Arial" panose="020B0604020202020204" pitchFamily="34" charset="0"/>
                <a:cs typeface="Arial" panose="020B0604020202020204" pitchFamily="34" charset="0"/>
              </a:rPr>
              <a:t>Tip:</a:t>
            </a:r>
          </a:p>
          <a:p>
            <a:pPr algn="ctr" eaLnBrk="1" hangingPunct="1"/>
            <a:r>
              <a:rPr lang="en-US" altLang="en-US">
                <a:solidFill>
                  <a:srgbClr val="FFFFFF"/>
                </a:solidFill>
                <a:latin typeface="Arial" panose="020B0604020202020204" pitchFamily="34" charset="0"/>
                <a:cs typeface="Arial" panose="020B0604020202020204" pitchFamily="34" charset="0"/>
              </a:rPr>
              <a:t>Representatives from these resources will be available at our Meet &amp; Greet later tonight</a:t>
            </a:r>
          </a:p>
        </p:txBody>
      </p:sp>
      <p:sp>
        <p:nvSpPr>
          <p:cNvPr id="11" name="Oval 5">
            <a:extLst>
              <a:ext uri="{FF2B5EF4-FFF2-40B4-BE49-F238E27FC236}">
                <a16:creationId xmlns:a16="http://schemas.microsoft.com/office/drawing/2014/main" id="{42CD35FC-4439-7422-86FA-BEC458E71463}"/>
              </a:ext>
            </a:extLst>
          </p:cNvPr>
          <p:cNvSpPr>
            <a:spLocks/>
          </p:cNvSpPr>
          <p:nvPr/>
        </p:nvSpPr>
        <p:spPr bwMode="auto">
          <a:xfrm>
            <a:off x="7940675" y="1166813"/>
            <a:ext cx="3898900" cy="2070100"/>
          </a:xfrm>
          <a:custGeom>
            <a:avLst/>
            <a:gdLst>
              <a:gd name="T0" fmla="*/ 1949117 w 3898233"/>
              <a:gd name="T1" fmla="*/ 0 h 2069433"/>
              <a:gd name="T2" fmla="*/ 3898233 w 3898233"/>
              <a:gd name="T3" fmla="*/ 1034717 h 2069433"/>
              <a:gd name="T4" fmla="*/ 1949117 w 3898233"/>
              <a:gd name="T5" fmla="*/ 2069433 h 2069433"/>
              <a:gd name="T6" fmla="*/ 0 w 3898233"/>
              <a:gd name="T7" fmla="*/ 1034717 h 2069433"/>
              <a:gd name="T8" fmla="*/ 570883 w 3898233"/>
              <a:gd name="T9" fmla="*/ 303061 h 2069433"/>
              <a:gd name="T10" fmla="*/ 570883 w 3898233"/>
              <a:gd name="T11" fmla="*/ 1766372 h 2069433"/>
              <a:gd name="T12" fmla="*/ 3327350 w 3898233"/>
              <a:gd name="T13" fmla="*/ 1766372 h 2069433"/>
              <a:gd name="T14" fmla="*/ 3327350 w 3898233"/>
              <a:gd name="T15" fmla="*/ 303061 h 2069433"/>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570883 w 3898233"/>
              <a:gd name="T25" fmla="*/ 303061 h 2069433"/>
              <a:gd name="T26" fmla="*/ 3327350 w 3898233"/>
              <a:gd name="T27" fmla="*/ 1766372 h 2069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98233" h="2069433">
                <a:moveTo>
                  <a:pt x="0" y="1034716"/>
                </a:moveTo>
                <a:lnTo>
                  <a:pt x="0" y="1034715"/>
                </a:lnTo>
                <a:cubicBezTo>
                  <a:pt x="0" y="1606173"/>
                  <a:pt x="872648" y="2069432"/>
                  <a:pt x="1949116" y="2069432"/>
                </a:cubicBezTo>
                <a:cubicBezTo>
                  <a:pt x="3025583" y="2069432"/>
                  <a:pt x="3898232" y="1606173"/>
                  <a:pt x="3898232" y="1034716"/>
                </a:cubicBezTo>
                <a:cubicBezTo>
                  <a:pt x="3898232" y="463258"/>
                  <a:pt x="3025583" y="0"/>
                  <a:pt x="1949116" y="0"/>
                </a:cubicBezTo>
                <a:cubicBezTo>
                  <a:pt x="872648" y="-1"/>
                  <a:pt x="0" y="463258"/>
                  <a:pt x="0" y="1034715"/>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b="1">
                <a:solidFill>
                  <a:srgbClr val="FFFFFF"/>
                </a:solidFill>
                <a:latin typeface="Arial" panose="020B0604020202020204" pitchFamily="34" charset="0"/>
                <a:cs typeface="Arial" panose="020B0604020202020204" pitchFamily="34" charset="0"/>
              </a:rPr>
              <a:t>Tip:</a:t>
            </a:r>
          </a:p>
          <a:p>
            <a:pPr algn="ctr" eaLnBrk="1" hangingPunct="1"/>
            <a:r>
              <a:rPr lang="en-US" altLang="en-US">
                <a:solidFill>
                  <a:srgbClr val="FFFFFF"/>
                </a:solidFill>
                <a:latin typeface="Arial" panose="020B0604020202020204" pitchFamily="34" charset="0"/>
                <a:cs typeface="Arial" panose="020B0604020202020204" pitchFamily="34" charset="0"/>
              </a:rPr>
              <a:t>Encourage your student to learn more about these resources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5">
            <a:extLst>
              <a:ext uri="{FF2B5EF4-FFF2-40B4-BE49-F238E27FC236}">
                <a16:creationId xmlns:a16="http://schemas.microsoft.com/office/drawing/2014/main" id="{CD364B92-490C-1D1D-BCA8-20BA8C133AAC}"/>
              </a:ext>
              <a:ext uri="{C183D7F6-B498-43B3-948B-1728B52AA6E4}">
                <adec:decorative xmlns:adec="http://schemas.microsoft.com/office/drawing/2017/decorative" val="1"/>
              </a:ext>
            </a:extLst>
          </p:cNvPr>
          <p:cNvSpPr>
            <a:spLocks noMove="1" noResize="1" noChangeArrowheads="1"/>
          </p:cNvSpPr>
          <p:nvPr/>
        </p:nvSpPr>
        <p:spPr bwMode="auto">
          <a:xfrm>
            <a:off x="0" y="0"/>
            <a:ext cx="12188825" cy="6858000"/>
          </a:xfrm>
          <a:prstGeom prst="rect">
            <a:avLst/>
          </a:prstGeom>
          <a:solidFill>
            <a:schemeClr val="bg1"/>
          </a:solidFill>
          <a:ln>
            <a:noFill/>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endParaRPr>
          </a:p>
        </p:txBody>
      </p:sp>
      <p:sp>
        <p:nvSpPr>
          <p:cNvPr id="14339" name="TextBox 10">
            <a:extLst>
              <a:ext uri="{FF2B5EF4-FFF2-40B4-BE49-F238E27FC236}">
                <a16:creationId xmlns:a16="http://schemas.microsoft.com/office/drawing/2014/main" id="{E8A6E01E-7880-9984-4DFC-871C4FEAC2B4}"/>
              </a:ext>
            </a:extLst>
          </p:cNvPr>
          <p:cNvSpPr txBox="1">
            <a:spLocks noChangeArrowheads="1"/>
          </p:cNvSpPr>
          <p:nvPr/>
        </p:nvSpPr>
        <p:spPr bwMode="auto">
          <a:xfrm>
            <a:off x="124001" y="390526"/>
            <a:ext cx="5376862"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Aft>
                <a:spcPts val="600"/>
              </a:spcAft>
            </a:pPr>
            <a:r>
              <a:rPr lang="en-US" altLang="en-US" sz="4000" dirty="0">
                <a:solidFill>
                  <a:srgbClr val="000000"/>
                </a:solidFill>
                <a:latin typeface="Impact" panose="020B0806030902050204" pitchFamily="34" charset="0"/>
              </a:rPr>
              <a:t>Supporting Your Husky:</a:t>
            </a:r>
          </a:p>
          <a:p>
            <a:pPr eaLnBrk="1" hangingPunct="1">
              <a:lnSpc>
                <a:spcPct val="90000"/>
              </a:lnSpc>
              <a:spcAft>
                <a:spcPts val="600"/>
              </a:spcAft>
            </a:pPr>
            <a:r>
              <a:rPr lang="en-US" altLang="en-US" sz="4400" dirty="0">
                <a:solidFill>
                  <a:srgbClr val="FF0000"/>
                </a:solidFill>
                <a:latin typeface="Impact" panose="020B0806030902050204" pitchFamily="34" charset="0"/>
              </a:rPr>
              <a:t>Student Enrichment </a:t>
            </a:r>
          </a:p>
        </p:txBody>
      </p:sp>
      <p:sp>
        <p:nvSpPr>
          <p:cNvPr id="14340" name="sketchy line">
            <a:extLst>
              <a:ext uri="{FF2B5EF4-FFF2-40B4-BE49-F238E27FC236}">
                <a16:creationId xmlns:a16="http://schemas.microsoft.com/office/drawing/2014/main" id="{9F3B2ED5-4ED1-6174-8C43-FA6B21BECB5D}"/>
              </a:ext>
              <a:ext uri="{C183D7F6-B498-43B3-948B-1728B52AA6E4}">
                <adec:decorative xmlns:adec="http://schemas.microsoft.com/office/drawing/2017/decorative" val="1"/>
              </a:ext>
            </a:extLst>
          </p:cNvPr>
          <p:cNvSpPr>
            <a:spLocks noMove="1" noResize="1"/>
          </p:cNvSpPr>
          <p:nvPr/>
        </p:nvSpPr>
        <p:spPr bwMode="auto">
          <a:xfrm>
            <a:off x="639763" y="2587625"/>
            <a:ext cx="3475037" cy="17463"/>
          </a:xfrm>
          <a:prstGeom prst="rect">
            <a:avLst/>
          </a:prstGeom>
          <a:solidFill>
            <a:srgbClr val="E97132"/>
          </a:solidFill>
          <a:ln w="44448" cap="rnd">
            <a:solidFill>
              <a:srgbClr val="E97132"/>
            </a:solidFill>
            <a:round/>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endParaRPr>
          </a:p>
        </p:txBody>
      </p:sp>
      <p:sp>
        <p:nvSpPr>
          <p:cNvPr id="14341" name="Content Placeholder 2">
            <a:extLst>
              <a:ext uri="{FF2B5EF4-FFF2-40B4-BE49-F238E27FC236}">
                <a16:creationId xmlns:a16="http://schemas.microsoft.com/office/drawing/2014/main" id="{FFC0B1FF-A8E4-FB4B-A30C-77903DB9D496}"/>
              </a:ext>
            </a:extLst>
          </p:cNvPr>
          <p:cNvSpPr txBox="1">
            <a:spLocks noChangeArrowheads="1"/>
          </p:cNvSpPr>
          <p:nvPr/>
        </p:nvSpPr>
        <p:spPr bwMode="auto">
          <a:xfrm>
            <a:off x="639763" y="2873375"/>
            <a:ext cx="4243387"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spcBef>
                <a:spcPts val="1000"/>
              </a:spcBef>
              <a:buSzPct val="100000"/>
              <a:buFont typeface="Arial" panose="020B0604020202020204" pitchFamily="34" charset="0"/>
              <a:buChar char="•"/>
            </a:pPr>
            <a:r>
              <a:rPr lang="en-US" altLang="en-US" sz="1900" b="1" dirty="0">
                <a:solidFill>
                  <a:srgbClr val="000000"/>
                </a:solidFill>
                <a:latin typeface="Arial" panose="020B0604020202020204" pitchFamily="34" charset="0"/>
                <a:cs typeface="Arial" panose="020B0604020202020204" pitchFamily="34" charset="0"/>
              </a:rPr>
              <a:t>Learning Communities (LCI and Ideas + Impact)</a:t>
            </a:r>
          </a:p>
          <a:p>
            <a:pPr eaLnBrk="1" hangingPunct="1">
              <a:lnSpc>
                <a:spcPct val="90000"/>
              </a:lnSpc>
              <a:spcBef>
                <a:spcPts val="1000"/>
              </a:spcBef>
              <a:buSzPct val="100000"/>
              <a:buFont typeface="Arial" panose="020B0604020202020204" pitchFamily="34" charset="0"/>
              <a:buChar char="•"/>
            </a:pPr>
            <a:r>
              <a:rPr lang="en-US" altLang="en-US" sz="1900" b="1" dirty="0">
                <a:solidFill>
                  <a:srgbClr val="000000"/>
                </a:solidFill>
                <a:latin typeface="Arial" panose="020B0604020202020204" pitchFamily="34" charset="0"/>
                <a:cs typeface="Arial" panose="020B0604020202020204" pitchFamily="34" charset="0"/>
              </a:rPr>
              <a:t>Experiential Global Learning (Study Abroad)</a:t>
            </a:r>
          </a:p>
          <a:p>
            <a:pPr eaLnBrk="1" hangingPunct="1">
              <a:lnSpc>
                <a:spcPct val="90000"/>
              </a:lnSpc>
              <a:spcBef>
                <a:spcPts val="1000"/>
              </a:spcBef>
              <a:buSzPct val="100000"/>
              <a:buFont typeface="Arial" panose="020B0604020202020204" pitchFamily="34" charset="0"/>
              <a:buChar char="•"/>
            </a:pPr>
            <a:r>
              <a:rPr lang="en-US" altLang="en-US" sz="1900" b="1" dirty="0">
                <a:solidFill>
                  <a:srgbClr val="000000"/>
                </a:solidFill>
                <a:latin typeface="Arial" panose="020B0604020202020204" pitchFamily="34" charset="0"/>
                <a:cs typeface="Arial" panose="020B0604020202020204" pitchFamily="34" charset="0"/>
              </a:rPr>
              <a:t>Undergraduate Research</a:t>
            </a:r>
          </a:p>
          <a:p>
            <a:pPr eaLnBrk="1" hangingPunct="1">
              <a:lnSpc>
                <a:spcPct val="90000"/>
              </a:lnSpc>
              <a:spcBef>
                <a:spcPts val="1000"/>
              </a:spcBef>
              <a:buSzPct val="100000"/>
              <a:buFont typeface="Arial" panose="020B0604020202020204" pitchFamily="34" charset="0"/>
              <a:buChar char="•"/>
            </a:pPr>
            <a:r>
              <a:rPr lang="en-US" altLang="en-US" sz="1900" b="1" dirty="0">
                <a:solidFill>
                  <a:srgbClr val="000000"/>
                </a:solidFill>
                <a:latin typeface="Arial" panose="020B0604020202020204" pitchFamily="34" charset="0"/>
                <a:cs typeface="Arial" panose="020B0604020202020204" pitchFamily="34" charset="0"/>
              </a:rPr>
              <a:t>Student Labor/Work Study</a:t>
            </a:r>
          </a:p>
          <a:p>
            <a:pPr eaLnBrk="1" hangingPunct="1">
              <a:lnSpc>
                <a:spcPct val="90000"/>
              </a:lnSpc>
              <a:spcBef>
                <a:spcPts val="1000"/>
              </a:spcBef>
              <a:buSzPct val="100000"/>
              <a:buFont typeface="Arial" panose="020B0604020202020204" pitchFamily="34" charset="0"/>
              <a:buChar char="•"/>
            </a:pPr>
            <a:r>
              <a:rPr lang="en-US" altLang="en-US" sz="1900" b="1" dirty="0" err="1">
                <a:solidFill>
                  <a:srgbClr val="000000"/>
                </a:solidFill>
                <a:latin typeface="Arial" panose="020B0604020202020204" pitchFamily="34" charset="0"/>
                <a:cs typeface="Arial" panose="020B0604020202020204" pitchFamily="34" charset="0"/>
              </a:rPr>
              <a:t>Walkbury</a:t>
            </a:r>
            <a:endParaRPr lang="en-US" altLang="en-US" sz="1900" b="1" dirty="0">
              <a:solidFill>
                <a:srgbClr val="000000"/>
              </a:solidFill>
              <a:latin typeface="Arial" panose="020B0604020202020204" pitchFamily="34" charset="0"/>
              <a:cs typeface="Arial" panose="020B0604020202020204" pitchFamily="34" charset="0"/>
            </a:endParaRPr>
          </a:p>
          <a:p>
            <a:pPr eaLnBrk="1" hangingPunct="1">
              <a:lnSpc>
                <a:spcPct val="90000"/>
              </a:lnSpc>
              <a:spcBef>
                <a:spcPts val="1000"/>
              </a:spcBef>
              <a:buSzPct val="100000"/>
              <a:buFont typeface="Arial" panose="020B0604020202020204" pitchFamily="34" charset="0"/>
              <a:buChar char="•"/>
            </a:pPr>
            <a:r>
              <a:rPr lang="en-US" altLang="en-US" sz="1900" b="1" dirty="0">
                <a:solidFill>
                  <a:srgbClr val="000000"/>
                </a:solidFill>
                <a:latin typeface="Arial" panose="020B0604020202020204" pitchFamily="34" charset="0"/>
                <a:cs typeface="Arial" panose="020B0604020202020204" pitchFamily="34" charset="0"/>
              </a:rPr>
              <a:t>Scholarships</a:t>
            </a:r>
          </a:p>
          <a:p>
            <a:pPr eaLnBrk="1" hangingPunct="1">
              <a:lnSpc>
                <a:spcPct val="90000"/>
              </a:lnSpc>
              <a:spcBef>
                <a:spcPts val="1000"/>
              </a:spcBef>
              <a:buSzPct val="100000"/>
              <a:buFont typeface="Arial" panose="020B0604020202020204" pitchFamily="34" charset="0"/>
              <a:buChar char="•"/>
            </a:pPr>
            <a:r>
              <a:rPr lang="en-US" altLang="en-US" sz="1900" b="1" dirty="0">
                <a:solidFill>
                  <a:srgbClr val="000000"/>
                </a:solidFill>
                <a:latin typeface="Arial" panose="020B0604020202020204" pitchFamily="34" charset="0"/>
                <a:cs typeface="Arial" panose="020B0604020202020204" pitchFamily="34" charset="0"/>
              </a:rPr>
              <a:t>Honors Program</a:t>
            </a:r>
          </a:p>
          <a:p>
            <a:pPr eaLnBrk="1" hangingPunct="1">
              <a:lnSpc>
                <a:spcPct val="90000"/>
              </a:lnSpc>
              <a:spcBef>
                <a:spcPts val="1000"/>
              </a:spcBef>
              <a:buSzPct val="100000"/>
              <a:buFont typeface="Arial" panose="020B0604020202020204" pitchFamily="34" charset="0"/>
              <a:buChar char="•"/>
            </a:pPr>
            <a:endParaRPr lang="en-US" altLang="en-US" sz="1900" dirty="0">
              <a:solidFill>
                <a:srgbClr val="000000"/>
              </a:solidFill>
            </a:endParaRPr>
          </a:p>
          <a:p>
            <a:pPr eaLnBrk="1" hangingPunct="1">
              <a:lnSpc>
                <a:spcPct val="90000"/>
              </a:lnSpc>
              <a:spcBef>
                <a:spcPts val="1000"/>
              </a:spcBef>
              <a:buSzPct val="100000"/>
              <a:buFont typeface="Arial" panose="020B0604020202020204" pitchFamily="34" charset="0"/>
              <a:buChar char="•"/>
            </a:pPr>
            <a:endParaRPr lang="en-US" altLang="en-US" sz="1900" dirty="0">
              <a:solidFill>
                <a:srgbClr val="000000"/>
              </a:solidFill>
            </a:endParaRPr>
          </a:p>
        </p:txBody>
      </p:sp>
      <p:sp>
        <p:nvSpPr>
          <p:cNvPr id="14343" name="TextBox 4">
            <a:extLst>
              <a:ext uri="{FF2B5EF4-FFF2-40B4-BE49-F238E27FC236}">
                <a16:creationId xmlns:a16="http://schemas.microsoft.com/office/drawing/2014/main" id="{51F32BFE-91D2-1BD2-4612-19B30DA038F3}"/>
              </a:ext>
            </a:extLst>
          </p:cNvPr>
          <p:cNvSpPr txBox="1">
            <a:spLocks noChangeArrowheads="1"/>
          </p:cNvSpPr>
          <p:nvPr/>
        </p:nvSpPr>
        <p:spPr bwMode="auto">
          <a:xfrm>
            <a:off x="5024438" y="6346825"/>
            <a:ext cx="236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600"/>
              </a:spcAft>
            </a:pPr>
            <a:r>
              <a:rPr lang="en-US" altLang="en-US">
                <a:solidFill>
                  <a:srgbClr val="000000"/>
                </a:solidFill>
                <a:latin typeface="Calibri" panose="020F0502020204030204" pitchFamily="34" charset="0"/>
              </a:rPr>
              <a:t> </a:t>
            </a:r>
          </a:p>
        </p:txBody>
      </p:sp>
      <p:sp>
        <p:nvSpPr>
          <p:cNvPr id="14344" name="Rectangle 13">
            <a:extLst>
              <a:ext uri="{FF2B5EF4-FFF2-40B4-BE49-F238E27FC236}">
                <a16:creationId xmlns:a16="http://schemas.microsoft.com/office/drawing/2014/main" id="{2FD5C593-91AF-8652-E587-BFFA51978E98}"/>
              </a:ext>
            </a:extLst>
          </p:cNvPr>
          <p:cNvSpPr>
            <a:spLocks noChangeArrowheads="1"/>
          </p:cNvSpPr>
          <p:nvPr/>
        </p:nvSpPr>
        <p:spPr bwMode="auto">
          <a:xfrm flipV="1">
            <a:off x="528638" y="2513013"/>
            <a:ext cx="3906837" cy="193675"/>
          </a:xfrm>
          <a:prstGeom prst="rect">
            <a:avLst/>
          </a:prstGeom>
          <a:solidFill>
            <a:srgbClr val="000E2F"/>
          </a:solidFill>
          <a:ln w="19046">
            <a:solidFill>
              <a:srgbClr val="000E2F"/>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a:solidFill>
                <a:srgbClr val="FFFFFF"/>
              </a:solidFill>
            </a:endParaRPr>
          </a:p>
        </p:txBody>
      </p:sp>
      <p:sp>
        <p:nvSpPr>
          <p:cNvPr id="10" name="Oval 3">
            <a:extLst>
              <a:ext uri="{FF2B5EF4-FFF2-40B4-BE49-F238E27FC236}">
                <a16:creationId xmlns:a16="http://schemas.microsoft.com/office/drawing/2014/main" id="{B1C79D79-AE79-9ABF-643A-EBEEDDE6EA60}"/>
              </a:ext>
            </a:extLst>
          </p:cNvPr>
          <p:cNvSpPr>
            <a:spLocks/>
          </p:cNvSpPr>
          <p:nvPr/>
        </p:nvSpPr>
        <p:spPr bwMode="auto">
          <a:xfrm>
            <a:off x="528638" y="333376"/>
            <a:ext cx="4243387" cy="2070100"/>
          </a:xfrm>
          <a:custGeom>
            <a:avLst/>
            <a:gdLst>
              <a:gd name="T0" fmla="*/ 2121797 w 4243593"/>
              <a:gd name="T1" fmla="*/ 0 h 2069433"/>
              <a:gd name="T2" fmla="*/ 4243593 w 4243593"/>
              <a:gd name="T3" fmla="*/ 1034717 h 2069433"/>
              <a:gd name="T4" fmla="*/ 2121797 w 4243593"/>
              <a:gd name="T5" fmla="*/ 2069433 h 2069433"/>
              <a:gd name="T6" fmla="*/ 0 w 4243593"/>
              <a:gd name="T7" fmla="*/ 1034717 h 2069433"/>
              <a:gd name="T8" fmla="*/ 621460 w 4243593"/>
              <a:gd name="T9" fmla="*/ 303061 h 2069433"/>
              <a:gd name="T10" fmla="*/ 621460 w 4243593"/>
              <a:gd name="T11" fmla="*/ 1766372 h 2069433"/>
              <a:gd name="T12" fmla="*/ 3622133 w 4243593"/>
              <a:gd name="T13" fmla="*/ 1766372 h 2069433"/>
              <a:gd name="T14" fmla="*/ 3622133 w 4243593"/>
              <a:gd name="T15" fmla="*/ 303061 h 2069433"/>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21460 w 4243593"/>
              <a:gd name="T25" fmla="*/ 303061 h 2069433"/>
              <a:gd name="T26" fmla="*/ 3622133 w 4243593"/>
              <a:gd name="T27" fmla="*/ 1766372 h 2069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3593" h="2069433">
                <a:moveTo>
                  <a:pt x="0" y="1034716"/>
                </a:moveTo>
                <a:lnTo>
                  <a:pt x="0" y="1034715"/>
                </a:lnTo>
                <a:cubicBezTo>
                  <a:pt x="0" y="1606173"/>
                  <a:pt x="949960" y="2069432"/>
                  <a:pt x="2121797" y="2069432"/>
                </a:cubicBezTo>
                <a:cubicBezTo>
                  <a:pt x="3293633" y="2069432"/>
                  <a:pt x="4243594" y="1606173"/>
                  <a:pt x="4243594" y="1034716"/>
                </a:cubicBezTo>
                <a:cubicBezTo>
                  <a:pt x="4243594" y="463258"/>
                  <a:pt x="3293633" y="0"/>
                  <a:pt x="2121797" y="0"/>
                </a:cubicBezTo>
                <a:cubicBezTo>
                  <a:pt x="949960" y="-1"/>
                  <a:pt x="0" y="463258"/>
                  <a:pt x="0" y="1034715"/>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b="1">
                <a:solidFill>
                  <a:srgbClr val="FFFFFF"/>
                </a:solidFill>
                <a:latin typeface="Arial" panose="020B0604020202020204" pitchFamily="34" charset="0"/>
                <a:cs typeface="Arial" panose="020B0604020202020204" pitchFamily="34" charset="0"/>
              </a:rPr>
              <a:t>Tip:</a:t>
            </a:r>
          </a:p>
          <a:p>
            <a:pPr algn="ctr" eaLnBrk="1" hangingPunct="1"/>
            <a:r>
              <a:rPr lang="en-US" altLang="en-US">
                <a:solidFill>
                  <a:srgbClr val="FFFFFF"/>
                </a:solidFill>
                <a:latin typeface="Arial" panose="020B0604020202020204" pitchFamily="34" charset="0"/>
                <a:cs typeface="Arial" panose="020B0604020202020204" pitchFamily="34" charset="0"/>
              </a:rPr>
              <a:t>Never too early to learn about these opportunities</a:t>
            </a:r>
          </a:p>
        </p:txBody>
      </p:sp>
      <p:pic>
        <p:nvPicPr>
          <p:cNvPr id="5" name="Picture 4" descr="A person smiling at another person&#10;&#10;AI-generated content may be incorrect.">
            <a:extLst>
              <a:ext uri="{FF2B5EF4-FFF2-40B4-BE49-F238E27FC236}">
                <a16:creationId xmlns:a16="http://schemas.microsoft.com/office/drawing/2014/main" id="{85FF20D5-C8FA-F196-E435-AB09D8288322}"/>
              </a:ext>
            </a:extLst>
          </p:cNvPr>
          <p:cNvPicPr>
            <a:picLocks noChangeAspect="1"/>
          </p:cNvPicPr>
          <p:nvPr/>
        </p:nvPicPr>
        <p:blipFill>
          <a:blip r:embed="rId3">
            <a:extLst>
              <a:ext uri="{28A0092B-C50C-407E-A947-70E740481C1C}">
                <a14:useLocalDpi xmlns:a14="http://schemas.microsoft.com/office/drawing/2010/main" val="0"/>
              </a:ext>
            </a:extLst>
          </a:blip>
          <a:srcRect l="9437" r="14665"/>
          <a:stretch>
            <a:fillRect/>
          </a:stretch>
        </p:blipFill>
        <p:spPr>
          <a:xfrm>
            <a:off x="5500863" y="0"/>
            <a:ext cx="6691137" cy="6858000"/>
          </a:xfrm>
          <a:prstGeom prst="rect">
            <a:avLst/>
          </a:prstGeom>
        </p:spPr>
      </p:pic>
      <p:sp>
        <p:nvSpPr>
          <p:cNvPr id="9" name="Oval 2">
            <a:extLst>
              <a:ext uri="{FF2B5EF4-FFF2-40B4-BE49-F238E27FC236}">
                <a16:creationId xmlns:a16="http://schemas.microsoft.com/office/drawing/2014/main" id="{3CE5FCF8-89ED-627B-22D1-BDE926925D92}"/>
              </a:ext>
            </a:extLst>
          </p:cNvPr>
          <p:cNvSpPr>
            <a:spLocks/>
          </p:cNvSpPr>
          <p:nvPr/>
        </p:nvSpPr>
        <p:spPr bwMode="auto">
          <a:xfrm>
            <a:off x="6778625" y="2874963"/>
            <a:ext cx="4265613" cy="2070100"/>
          </a:xfrm>
          <a:custGeom>
            <a:avLst/>
            <a:gdLst>
              <a:gd name="T0" fmla="*/ 2132916 w 4265831"/>
              <a:gd name="T1" fmla="*/ 0 h 2069433"/>
              <a:gd name="T2" fmla="*/ 4265831 w 4265831"/>
              <a:gd name="T3" fmla="*/ 1034717 h 2069433"/>
              <a:gd name="T4" fmla="*/ 2132916 w 4265831"/>
              <a:gd name="T5" fmla="*/ 2069433 h 2069433"/>
              <a:gd name="T6" fmla="*/ 0 w 4265831"/>
              <a:gd name="T7" fmla="*/ 1034717 h 2069433"/>
              <a:gd name="T8" fmla="*/ 624716 w 4265831"/>
              <a:gd name="T9" fmla="*/ 303061 h 2069433"/>
              <a:gd name="T10" fmla="*/ 624716 w 4265831"/>
              <a:gd name="T11" fmla="*/ 1766372 h 2069433"/>
              <a:gd name="T12" fmla="*/ 3641115 w 4265831"/>
              <a:gd name="T13" fmla="*/ 1766372 h 2069433"/>
              <a:gd name="T14" fmla="*/ 3641115 w 4265831"/>
              <a:gd name="T15" fmla="*/ 303061 h 2069433"/>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24716 w 4265831"/>
              <a:gd name="T25" fmla="*/ 303061 h 2069433"/>
              <a:gd name="T26" fmla="*/ 3641115 w 4265831"/>
              <a:gd name="T27" fmla="*/ 1766372 h 2069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65831" h="2069433">
                <a:moveTo>
                  <a:pt x="0" y="1034716"/>
                </a:moveTo>
                <a:lnTo>
                  <a:pt x="0" y="1034715"/>
                </a:lnTo>
                <a:cubicBezTo>
                  <a:pt x="0" y="1606173"/>
                  <a:pt x="954938" y="2069432"/>
                  <a:pt x="2132915" y="2069432"/>
                </a:cubicBezTo>
                <a:cubicBezTo>
                  <a:pt x="3310891" y="2069432"/>
                  <a:pt x="4265830" y="1606173"/>
                  <a:pt x="4265830" y="1034716"/>
                </a:cubicBezTo>
                <a:cubicBezTo>
                  <a:pt x="4265830" y="463258"/>
                  <a:pt x="3310891" y="0"/>
                  <a:pt x="2132915" y="0"/>
                </a:cubicBezTo>
                <a:cubicBezTo>
                  <a:pt x="954938" y="-1"/>
                  <a:pt x="0" y="463258"/>
                  <a:pt x="0" y="1034715"/>
                </a:cubicBezTo>
                <a:close/>
              </a:path>
            </a:pathLst>
          </a:custGeom>
          <a:solidFill>
            <a:srgbClr val="000E2F"/>
          </a:solidFill>
          <a:ln w="19046">
            <a:solidFill>
              <a:srgbClr val="042433"/>
            </a:solidFill>
            <a:miter lim="800000"/>
            <a:headEnd/>
            <a:tailEnd/>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b="1">
                <a:solidFill>
                  <a:srgbClr val="FFFFFF"/>
                </a:solidFill>
                <a:latin typeface="Arial" panose="020B0604020202020204" pitchFamily="34" charset="0"/>
                <a:cs typeface="Arial" panose="020B0604020202020204" pitchFamily="34" charset="0"/>
              </a:rPr>
              <a:t>Tip:</a:t>
            </a:r>
          </a:p>
          <a:p>
            <a:pPr algn="ctr" eaLnBrk="1" hangingPunct="1"/>
            <a:r>
              <a:rPr lang="en-US" altLang="en-US">
                <a:solidFill>
                  <a:srgbClr val="FFFFFF"/>
                </a:solidFill>
                <a:latin typeface="Arial" panose="020B0604020202020204" pitchFamily="34" charset="0"/>
                <a:cs typeface="Arial" panose="020B0604020202020204" pitchFamily="34" charset="0"/>
              </a:rPr>
              <a:t>Encourage your student to make the most of their time here!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0">
            <a:extLst>
              <a:ext uri="{FF2B5EF4-FFF2-40B4-BE49-F238E27FC236}">
                <a16:creationId xmlns:a16="http://schemas.microsoft.com/office/drawing/2014/main" id="{E38E3131-4D2B-8752-F9FC-A208C52DF5D9}"/>
              </a:ext>
            </a:extLst>
          </p:cNvPr>
          <p:cNvSpPr txBox="1">
            <a:spLocks noChangeArrowheads="1"/>
          </p:cNvSpPr>
          <p:nvPr/>
        </p:nvSpPr>
        <p:spPr bwMode="auto">
          <a:xfrm>
            <a:off x="71438" y="436563"/>
            <a:ext cx="347503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lnSpc>
                <a:spcPct val="90000"/>
              </a:lnSpc>
              <a:spcAft>
                <a:spcPts val="600"/>
              </a:spcAft>
            </a:pPr>
            <a:r>
              <a:rPr lang="en-US" altLang="en-US" sz="4400" b="1">
                <a:solidFill>
                  <a:srgbClr val="FFFFFF"/>
                </a:solidFill>
                <a:latin typeface="Calibri Light" panose="020F0302020204030204" pitchFamily="34" charset="0"/>
              </a:rPr>
              <a:t>Supporting Your Husky</a:t>
            </a:r>
          </a:p>
          <a:p>
            <a:pPr algn="r" eaLnBrk="1" hangingPunct="1">
              <a:lnSpc>
                <a:spcPct val="90000"/>
              </a:lnSpc>
              <a:spcAft>
                <a:spcPts val="600"/>
              </a:spcAft>
            </a:pPr>
            <a:r>
              <a:rPr lang="en-US" altLang="en-US" sz="6000" b="1">
                <a:solidFill>
                  <a:srgbClr val="FFFFFF"/>
                </a:solidFill>
                <a:latin typeface="Calibri Light" panose="020F0302020204030204" pitchFamily="34" charset="0"/>
              </a:rPr>
              <a:t> </a:t>
            </a:r>
          </a:p>
        </p:txBody>
      </p:sp>
      <p:pic>
        <p:nvPicPr>
          <p:cNvPr id="16387" name="Picture 9" descr="Logo&#10;&#10;Description automatically generated">
            <a:extLst>
              <a:ext uri="{FF2B5EF4-FFF2-40B4-BE49-F238E27FC236}">
                <a16:creationId xmlns:a16="http://schemas.microsoft.com/office/drawing/2014/main" id="{9195486D-D96F-25F9-46D6-129B5E7EC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213" y="238125"/>
            <a:ext cx="291782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a:extLst>
              <a:ext uri="{FF2B5EF4-FFF2-40B4-BE49-F238E27FC236}">
                <a16:creationId xmlns:a16="http://schemas.microsoft.com/office/drawing/2014/main" id="{FD5C035F-7A2F-9A83-AD80-9D2057A869C4}"/>
              </a:ext>
            </a:extLst>
          </p:cNvPr>
          <p:cNvSpPr txBox="1">
            <a:spLocks noChangeArrowheads="1"/>
          </p:cNvSpPr>
          <p:nvPr/>
        </p:nvSpPr>
        <p:spPr bwMode="auto">
          <a:xfrm>
            <a:off x="5024438" y="6346825"/>
            <a:ext cx="236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a:solidFill>
                  <a:srgbClr val="000000"/>
                </a:solidFill>
                <a:latin typeface="Calibri" panose="020F0502020204030204" pitchFamily="34" charset="0"/>
              </a:rPr>
              <a:t> </a:t>
            </a:r>
          </a:p>
        </p:txBody>
      </p:sp>
      <p:pic>
        <p:nvPicPr>
          <p:cNvPr id="16389" name="Picture 3">
            <a:extLst>
              <a:ext uri="{FF2B5EF4-FFF2-40B4-BE49-F238E27FC236}">
                <a16:creationId xmlns:a16="http://schemas.microsoft.com/office/drawing/2014/main" id="{7FBD2F38-C795-3C9C-A610-04B72F1C0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675" y="2001838"/>
            <a:ext cx="92043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e49d6cd-a653-44cf-8973-462c68a8977a">
      <Terms xmlns="http://schemas.microsoft.com/office/infopath/2007/PartnerControls"/>
    </lcf76f155ced4ddcb4097134ff3c332f>
    <TaxCatchAll xmlns="cca2a2d5-fbb3-48c9-b4b9-f32d1d87eac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C7FFE4BA2BC3488D79DBC36E1E58FB" ma:contentTypeVersion="13" ma:contentTypeDescription="Create a new document." ma:contentTypeScope="" ma:versionID="8761b862ae3bb11604b6e3d45e83264e">
  <xsd:schema xmlns:xsd="http://www.w3.org/2001/XMLSchema" xmlns:xs="http://www.w3.org/2001/XMLSchema" xmlns:p="http://schemas.microsoft.com/office/2006/metadata/properties" xmlns:ns2="ce49d6cd-a653-44cf-8973-462c68a8977a" xmlns:ns3="cca2a2d5-fbb3-48c9-b4b9-f32d1d87eac1" targetNamespace="http://schemas.microsoft.com/office/2006/metadata/properties" ma:root="true" ma:fieldsID="a7b1b7ba2bae048c9c22bb5470569d5b" ns2:_="" ns3:_="">
    <xsd:import namespace="ce49d6cd-a653-44cf-8973-462c68a8977a"/>
    <xsd:import namespace="cca2a2d5-fbb3-48c9-b4b9-f32d1d87ea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9d6cd-a653-44cf-8973-462c68a897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a2a2d5-fbb3-48c9-b4b9-f32d1d87eac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317c8f2-0605-4130-834f-99165768b3ee}" ma:internalName="TaxCatchAll" ma:showField="CatchAllData" ma:web="cca2a2d5-fbb3-48c9-b4b9-f32d1d87ea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A4E7A0-92B6-43E6-AC15-B20BFF7E0432}">
  <ds:schemaRefs>
    <ds:schemaRef ds:uri="http://www.w3.org/XML/1998/namespace"/>
    <ds:schemaRef ds:uri="http://schemas.microsoft.com/office/2006/metadata/properties"/>
    <ds:schemaRef ds:uri="http://purl.org/dc/dcmitype/"/>
    <ds:schemaRef ds:uri="http://purl.org/dc/terms/"/>
    <ds:schemaRef ds:uri="http://schemas.microsoft.com/office/infopath/2007/PartnerControls"/>
    <ds:schemaRef ds:uri="cca2a2d5-fbb3-48c9-b4b9-f32d1d87eac1"/>
    <ds:schemaRef ds:uri="http://purl.org/dc/elements/1.1/"/>
    <ds:schemaRef ds:uri="http://schemas.microsoft.com/office/2006/documentManagement/types"/>
    <ds:schemaRef ds:uri="http://schemas.openxmlformats.org/package/2006/metadata/core-properties"/>
    <ds:schemaRef ds:uri="ce49d6cd-a653-44cf-8973-462c68a8977a"/>
  </ds:schemaRefs>
</ds:datastoreItem>
</file>

<file path=customXml/itemProps2.xml><?xml version="1.0" encoding="utf-8"?>
<ds:datastoreItem xmlns:ds="http://schemas.openxmlformats.org/officeDocument/2006/customXml" ds:itemID="{70F8E70C-1755-4C91-9CB1-DACAE671E4AB}">
  <ds:schemaRefs>
    <ds:schemaRef ds:uri="http://schemas.microsoft.com/sharepoint/v3/contenttype/forms"/>
  </ds:schemaRefs>
</ds:datastoreItem>
</file>

<file path=customXml/itemProps3.xml><?xml version="1.0" encoding="utf-8"?>
<ds:datastoreItem xmlns:ds="http://schemas.openxmlformats.org/officeDocument/2006/customXml" ds:itemID="{384853C5-C699-40E4-A65D-1EAD9B48AA80}">
  <ds:schemaRefs>
    <ds:schemaRef ds:uri="cca2a2d5-fbb3-48c9-b4b9-f32d1d87eac1"/>
    <ds:schemaRef ds:uri="ce49d6cd-a653-44cf-8973-462c68a897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192</TotalTime>
  <Words>7577</Words>
  <Application>Microsoft Office PowerPoint</Application>
  <PresentationFormat>Widescreen</PresentationFormat>
  <Paragraphs>775</Paragraphs>
  <Slides>44</Slides>
  <Notes>41</Notes>
  <HiddenSlides>0</HiddenSlides>
  <MMClips>8</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44</vt:i4>
      </vt:variant>
    </vt:vector>
  </HeadingPairs>
  <TitlesOfParts>
    <vt:vector size="61" baseType="lpstr">
      <vt:lpstr>Abadi Extra Light</vt:lpstr>
      <vt:lpstr>Aharoni</vt:lpstr>
      <vt:lpstr>Aptos</vt:lpstr>
      <vt:lpstr>Aptos Display</vt:lpstr>
      <vt:lpstr>Arial</vt:lpstr>
      <vt:lpstr>Calibri</vt:lpstr>
      <vt:lpstr>Calibri Light</vt:lpstr>
      <vt:lpstr>Courier New</vt:lpstr>
      <vt:lpstr>Helvetica Neue</vt:lpstr>
      <vt:lpstr>IBM Plex Sans</vt:lpstr>
      <vt:lpstr>Impact</vt:lpstr>
      <vt:lpstr>proxima nova</vt:lpstr>
      <vt:lpstr>proxima-nova</vt:lpstr>
      <vt:lpstr>Roboto</vt:lpstr>
      <vt:lpstr>Times New Roman</vt:lpstr>
      <vt:lpstr>Wingdings</vt:lpstr>
      <vt:lpstr>Office Theme</vt:lpstr>
      <vt:lpstr>PowerPoint Presentation</vt:lpstr>
      <vt:lpstr>Family Orientation  July 23,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Huskies at home  From college to career</vt:lpstr>
      <vt:lpstr>We all have the same goal</vt:lpstr>
      <vt:lpstr>How it can feel (OLs – do you agree?)</vt:lpstr>
      <vt:lpstr>First year of college transitions:</vt:lpstr>
      <vt:lpstr>Finding Success at UConn Five things that your student wants you to know</vt:lpstr>
      <vt:lpstr>I want you to know about…</vt:lpstr>
      <vt:lpstr>5. I want You to know about… the learning that takes place outside of the classroom</vt:lpstr>
      <vt:lpstr>PowerPoint Presentation</vt:lpstr>
      <vt:lpstr>PowerPoint Presentation</vt:lpstr>
      <vt:lpstr>Agenda</vt:lpstr>
      <vt:lpstr>Applying for Financial Aid</vt:lpstr>
      <vt:lpstr>Determining Eligibility</vt:lpstr>
      <vt:lpstr>Types of Financial Aid:  Gift Aid</vt:lpstr>
      <vt:lpstr>Types of Financial Aid: Self-Help</vt:lpstr>
      <vt:lpstr>Types of Financial Aid: Self-Help</vt:lpstr>
      <vt:lpstr>Employment Opportunities</vt:lpstr>
      <vt:lpstr>Satisfactory Academic Progress (SAP)</vt:lpstr>
      <vt:lpstr>UConn’s Fixed Enrollment Date</vt:lpstr>
      <vt:lpstr>Verification</vt:lpstr>
      <vt:lpstr>Special Circumstance</vt:lpstr>
      <vt:lpstr>Other Important Item</vt:lpstr>
      <vt:lpstr>Questions?        Contact One Stop Student Services</vt:lpstr>
      <vt:lpstr>Agenda</vt:lpstr>
      <vt:lpstr>Agenda</vt:lpstr>
      <vt:lpstr>Agenda</vt:lpstr>
      <vt:lpstr>Agenda</vt:lpstr>
      <vt:lpstr>Agenda</vt:lpstr>
      <vt:lpstr>Agenda</vt:lpstr>
      <vt:lpstr>Agenda</vt:lpstr>
      <vt:lpstr>PowerPoint Presentation</vt:lpstr>
      <vt:lpstr>Agenda</vt:lpstr>
      <vt:lpstr>UConn Waterbury Contact Information     </vt:lpstr>
      <vt:lpstr>UConn  Public Safety</vt:lpstr>
      <vt:lpstr>STUDENT PANEL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Tribuzio, Peter</dc:creator>
  <cp:lastModifiedBy>Tribuzio, Peter</cp:lastModifiedBy>
  <cp:revision>7</cp:revision>
  <dcterms:created xsi:type="dcterms:W3CDTF">2023-08-20T15:08:31Z</dcterms:created>
  <dcterms:modified xsi:type="dcterms:W3CDTF">2025-07-24T12:52:53Z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0x010100A5C7FFE4BA2BC3488D79DBC36E1E58FB</vt:lpwstr>
  </property>
  <property fmtid="{D5CDD505-2E9C-101B-9397-08002B2CF9AE}" pid="3" name="MediaServiceImageTags">
    <vt:lpwstr/>
  </property>
</Properties>
</file>